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61" r:id="rId3"/>
    <p:sldId id="292" r:id="rId4"/>
    <p:sldId id="262" r:id="rId5"/>
    <p:sldId id="266" r:id="rId6"/>
    <p:sldId id="268" r:id="rId7"/>
    <p:sldId id="279" r:id="rId8"/>
    <p:sldId id="280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93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1"/>
    <p:restoredTop sz="86398"/>
  </p:normalViewPr>
  <p:slideViewPr>
    <p:cSldViewPr>
      <p:cViewPr varScale="1">
        <p:scale>
          <a:sx n="141" d="100"/>
          <a:sy n="141" d="100"/>
        </p:scale>
        <p:origin x="1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1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26EEE1-A927-3A44-A082-4BB66CBFF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4A5C5-9470-1042-A563-2B5E425004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2F92D3-D4AE-2B46-8CE6-ADB1E08663C1}" type="datetimeFigureOut">
              <a:rPr lang="en-US" altLang="en-US"/>
              <a:pPr>
                <a:defRPr/>
              </a:pPr>
              <a:t>1/12/23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470A7-9454-0744-9603-F4FBC7DE4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417D-CA40-F949-A6D1-E02E48D780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A4F905-0FA5-CB47-9D17-431E2A109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30D7C42-65F2-E74B-94AB-AFBA0D90D3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2416-12E3-BA4A-9594-3F2A638C94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87B0E5F-5D0D-DA7D-5DEF-6C793333F0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18D06E6-FE97-B540-8412-9B99A759EC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DC2245D-3915-9947-80A8-F78F1B8A30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3BF9708-2D39-274D-A4BD-7BE2B627D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403BC1-1373-024B-AFBE-515ED0E97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5.emf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40.emf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5.emf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7.emf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9.emf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928FCEF-4C24-A840-9EE5-80761AD17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8E1065-905B-AC49-9CBA-7B247C30578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0A0C0-224F-334A-9692-6FC542108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B27CC82-7706-F346-BE2A-AE2A5B119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Text book,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Office hour,  by appointment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0E1B797E-9C08-5A4E-B6E6-771F4F08E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69AD4F9-5159-3844-A78D-9E3FD89A4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Described by Fick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s first law</a:t>
            </a:r>
          </a:p>
          <a:p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dC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/dx = (0-C</a:t>
            </a:r>
            <a:r>
              <a:rPr lang="en-US" altLang="en-US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)/t, t is thickness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DF7F37D-48F5-744B-B26F-E1AF2F9DB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C32ED3-562D-2D44-937B-53B8C6D026EA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182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04079CE-1283-024F-BFE1-4E785BE58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A2477075-CA9E-2C4A-8C3D-1333E645C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DB76F1-261D-754D-BADA-EC7F695A019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8435" name="Notes Placeholder 4">
            <a:extLst>
              <a:ext uri="{FF2B5EF4-FFF2-40B4-BE49-F238E27FC236}">
                <a16:creationId xmlns:a16="http://schemas.microsoft.com/office/drawing/2014/main" id="{6EA71604-2C4E-3C48-83FF-8094649A55C7}"/>
              </a:ext>
            </a:extLst>
          </p:cNvPr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In </a:t>
            </a:r>
            <a:r>
              <a:rPr lang="en-US" altLang="en-US" sz="1200">
                <a:latin typeface="Symbol" pitchFamily="2" charset="2"/>
              </a:rPr>
              <a:t>d</a:t>
            </a:r>
            <a:r>
              <a:rPr lang="en-US" altLang="en-US" sz="1200"/>
              <a:t>t, the change in C can be described as</a:t>
            </a:r>
          </a:p>
          <a:p>
            <a:pPr>
              <a:spcBef>
                <a:spcPct val="30000"/>
              </a:spcBef>
            </a:pPr>
            <a:endParaRPr lang="en-US" altLang="en-US" sz="1200"/>
          </a:p>
          <a:p>
            <a:pPr>
              <a:spcBef>
                <a:spcPct val="30000"/>
              </a:spcBef>
            </a:pPr>
            <a:endParaRPr lang="en-US" altLang="en-US" sz="1200"/>
          </a:p>
          <a:p>
            <a:pPr>
              <a:spcBef>
                <a:spcPct val="30000"/>
              </a:spcBef>
            </a:pPr>
            <a:endParaRPr lang="en-US" altLang="en-US" sz="1200"/>
          </a:p>
          <a:p>
            <a:pPr>
              <a:spcBef>
                <a:spcPct val="30000"/>
              </a:spcBef>
            </a:pPr>
            <a:endParaRPr lang="en-US" altLang="en-US" sz="1200"/>
          </a:p>
          <a:p>
            <a:pPr>
              <a:spcBef>
                <a:spcPct val="30000"/>
              </a:spcBef>
            </a:pPr>
            <a:endParaRPr lang="en-US" altLang="en-US" sz="1200"/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A779D7F5-F0E7-CA4D-AF3C-F15561766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150" y="5099050"/>
          <a:ext cx="27051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05100" imgH="2336800" progId="Equation.DSMT4">
                  <p:embed/>
                </p:oleObj>
              </mc:Choice>
              <mc:Fallback>
                <p:oleObj name="Equation" r:id="rId3" imgW="2705100" imgH="2336800" progId="Equation.DSMT4">
                  <p:embed/>
                  <p:pic>
                    <p:nvPicPr>
                      <p:cNvPr id="18436" name="Object 2">
                        <a:extLst>
                          <a:ext uri="{FF2B5EF4-FFF2-40B4-BE49-F238E27FC236}">
                            <a16:creationId xmlns:a16="http://schemas.microsoft.com/office/drawing/2014/main" id="{A779D7F5-F0E7-CA4D-AF3C-F15561766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099050"/>
                        <a:ext cx="27051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5B21462-C33F-3843-9259-BF3BF827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(a) +, solute atoms are accumulative in the volume (fast diffuse-in, slower diffuse-out).</a:t>
            </a:r>
          </a:p>
        </p:txBody>
      </p:sp>
    </p:spTree>
    <p:extLst>
      <p:ext uri="{BB962C8B-B14F-4D97-AF65-F5344CB8AC3E}">
        <p14:creationId xmlns:p14="http://schemas.microsoft.com/office/powerpoint/2010/main" val="261950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F150074-1EC0-B743-B800-7CC0B2869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C3B3212D-7633-164F-AB0D-662FB3D0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Symbol" pitchFamily="2" charset="2"/>
              <a:buChar char="b"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is a function of t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7DB9E2E-6CE3-2F4D-A5A8-0DE9417F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7FFD72-F146-C141-A68C-0218AA7E3A3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105D15FA-C382-4044-9A10-30F0F0F0F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0" y="4248150"/>
          <a:ext cx="15875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500" imgH="4013200" progId="Equation.3">
                  <p:embed/>
                </p:oleObj>
              </mc:Choice>
              <mc:Fallback>
                <p:oleObj name="Equation" r:id="rId3" imgW="1587500" imgH="4013200" progId="Equation.3">
                  <p:embed/>
                  <p:pic>
                    <p:nvPicPr>
                      <p:cNvPr id="20484" name="Object 2">
                        <a:extLst>
                          <a:ext uri="{FF2B5EF4-FFF2-40B4-BE49-F238E27FC236}">
                            <a16:creationId xmlns:a16="http://schemas.microsoft.com/office/drawing/2014/main" id="{105D15FA-C382-4044-9A10-30F0F0F0F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248150"/>
                        <a:ext cx="15875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31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3ACCFE7F-B4C2-664E-9A84-89FE1B9C3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15B367A-154E-134D-97B5-5EFC35CA5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C12DAC62-4599-1E4C-9E34-6FB6AAD8F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BCE4ED-832C-8043-A4D9-E79D391C21A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8CD88470-5284-5145-A93B-F32654B0E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724400"/>
          <a:ext cx="182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28800" imgH="419100" progId="Equation.3">
                  <p:embed/>
                </p:oleObj>
              </mc:Choice>
              <mc:Fallback>
                <p:oleObj name="Equation" r:id="rId3" imgW="1828800" imgH="419100" progId="Equation.3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8CD88470-5284-5145-A93B-F32654B0E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1828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>
            <a:extLst>
              <a:ext uri="{FF2B5EF4-FFF2-40B4-BE49-F238E27FC236}">
                <a16:creationId xmlns:a16="http://schemas.microsoft.com/office/drawing/2014/main" id="{1FEA452D-89F0-E245-8197-57C8361D2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4750" y="5334000"/>
          <a:ext cx="207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100" imgH="419100" progId="Equation.3">
                  <p:embed/>
                </p:oleObj>
              </mc:Choice>
              <mc:Fallback>
                <p:oleObj name="Equation" r:id="rId5" imgW="2070100" imgH="419100" progId="Equation.3">
                  <p:embed/>
                  <p:pic>
                    <p:nvPicPr>
                      <p:cNvPr id="22533" name="Object 3">
                        <a:extLst>
                          <a:ext uri="{FF2B5EF4-FFF2-40B4-BE49-F238E27FC236}">
                            <a16:creationId xmlns:a16="http://schemas.microsoft.com/office/drawing/2014/main" id="{1FEA452D-89F0-E245-8197-57C8361D2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5334000"/>
                        <a:ext cx="207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029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0EE9-6D48-1049-853A-6B6A41072C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939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0EE9-6D48-1049-853A-6B6A41072C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6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0EE9-6D48-1049-853A-6B6A41072C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91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2AA4953F-C6C3-B8EF-106B-9D12334E1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6382B7CC-A465-B25B-BDA0-9B2AF9CEA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AB6268FF-D563-4EB3-76CD-69BF8698A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11C058-DE59-5144-A120-B3AB1BB18967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322C5127-F2D2-144B-B8CE-88DAA614B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8C036C-B166-244D-B560-7212E35D014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9BFD8C6-90AE-F24F-81C1-1B7260022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551352A-2340-8F4E-98D1-942714B91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59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2849B09-F192-144E-99F1-3E799A93D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4AE12B-3FFA-7347-AC64-3856BF9A475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EA23D1D7-C3F4-B24D-9A96-A3973779C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0DD3B0C-DC4A-544D-8A0B-F75745356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35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5EE4793-B7AB-42AA-6257-5858CA680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445E30-48C3-9046-A0A7-A6820C79BD6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D0E7A67-E97B-9CA6-8950-E57B7F2F3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B252297-8614-7920-6668-0D10B3605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C3E81AF0-D5B8-F820-DE40-2FAAA2C07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59B490B-3D66-51FC-43F0-7BB07605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EF31717-F38B-E69C-E40A-BFA7D968F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D6C3BE-913D-7143-9079-6629DE83FF34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D8B65B7-19DE-C250-B9F2-490A9A25B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F173F1F-A638-72C2-D6B3-9CE2BCB7C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562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 mean vibrational energy = 3 kT</a:t>
            </a:r>
          </a:p>
          <a:p>
            <a:r>
              <a:rPr lang="en-US" altLang="en-US">
                <a:latin typeface="Arial" panose="020B0604020202020204" pitchFamily="34" charset="0"/>
              </a:rPr>
              <a:t>Quiz:  Octohedral sites in fcc; tetrahedral sites in fcc; octahedral sites in bcc, Fig. 2.3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5904065-C553-E7A1-F70E-0800B3868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085D03-5D32-D947-94F2-D1F754BBDEBB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C8D3D5EB-E461-C547-9CEA-35AD3EACF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3433F0A-32CC-D44E-A574-FA33232D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FD7B3CD-FEA4-0F4C-A41F-A09CB59A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1390DC-DF1B-F747-B489-3307006F36A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B2426374-E079-6A4D-BEE3-B627E24923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4178300"/>
          <a:ext cx="15748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800" imgH="2044700" progId="Equation.DSMT4">
                  <p:embed/>
                </p:oleObj>
              </mc:Choice>
              <mc:Fallback>
                <p:oleObj name="Equation" r:id="rId3" imgW="1574800" imgH="2044700" progId="Equation.DSMT4">
                  <p:embed/>
                  <p:pic>
                    <p:nvPicPr>
                      <p:cNvPr id="20484" name="Object 2">
                        <a:extLst>
                          <a:ext uri="{FF2B5EF4-FFF2-40B4-BE49-F238E27FC236}">
                            <a16:creationId xmlns:a16="http://schemas.microsoft.com/office/drawing/2014/main" id="{B2426374-E079-6A4D-BEE3-B627E24923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178300"/>
                        <a:ext cx="15748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8">
            <a:extLst>
              <a:ext uri="{FF2B5EF4-FFF2-40B4-BE49-F238E27FC236}">
                <a16:creationId xmlns:a16="http://schemas.microsoft.com/office/drawing/2014/main" id="{FC6C3956-CC05-9B40-97AB-2D3F947C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192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Fick</a:t>
            </a:r>
            <a:r>
              <a:rPr lang="ja-JP" altLang="en-US" sz="1200"/>
              <a:t>’</a:t>
            </a:r>
            <a:r>
              <a:rPr lang="en-US" altLang="ja-JP" sz="1200"/>
              <a:t>s first law of diffusion</a:t>
            </a:r>
            <a:endParaRPr lang="en-US" altLang="en-US" sz="1200"/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330AC580-D80D-EA46-81E6-15B976A1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00800"/>
            <a:ext cx="278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Unit of J: quantity/m</a:t>
            </a:r>
            <a:r>
              <a:rPr lang="en-US" altLang="en-US" sz="1200" baseline="30000"/>
              <a:t>2</a:t>
            </a:r>
            <a:r>
              <a:rPr lang="en-US" altLang="en-US" sz="1200"/>
              <a:t>s</a:t>
            </a:r>
          </a:p>
          <a:p>
            <a:endParaRPr lang="en-US" altLang="en-US" sz="1200"/>
          </a:p>
          <a:p>
            <a:r>
              <a:rPr lang="en-US" altLang="en-US" sz="1200">
                <a:latin typeface="Symbol" pitchFamily="2" charset="2"/>
              </a:rPr>
              <a:t>G</a:t>
            </a:r>
            <a:r>
              <a:rPr lang="en-US" altLang="en-US" sz="1200"/>
              <a:t> is the frequency of successful jumps</a:t>
            </a:r>
          </a:p>
        </p:txBody>
      </p:sp>
      <p:sp>
        <p:nvSpPr>
          <p:cNvPr id="20487" name="TextBox 7">
            <a:extLst>
              <a:ext uri="{FF2B5EF4-FFF2-40B4-BE49-F238E27FC236}">
                <a16:creationId xmlns:a16="http://schemas.microsoft.com/office/drawing/2014/main" id="{B7B052B4-A1C5-774C-8FA9-C8CF36263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343400"/>
            <a:ext cx="16462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</a:t>
            </a:r>
            <a:r>
              <a:rPr lang="en-US" altLang="en-US" sz="1400" baseline="-25000"/>
              <a:t>1</a:t>
            </a:r>
            <a:r>
              <a:rPr lang="en-US" altLang="en-US" sz="1400"/>
              <a:t>=n</a:t>
            </a:r>
            <a:r>
              <a:rPr lang="en-US" altLang="en-US" sz="1400" baseline="-25000"/>
              <a:t>1</a:t>
            </a:r>
            <a:r>
              <a:rPr lang="en-US" altLang="en-US" sz="1400"/>
              <a:t>/</a:t>
            </a:r>
            <a:r>
              <a:rPr lang="en-US" altLang="en-US" sz="1400">
                <a:latin typeface="Symbol" pitchFamily="2" charset="2"/>
              </a:rPr>
              <a:t>α</a:t>
            </a:r>
            <a:r>
              <a:rPr lang="en-US" altLang="en-US" sz="1400"/>
              <a:t>, C</a:t>
            </a:r>
            <a:r>
              <a:rPr lang="en-US" altLang="en-US" sz="1400" baseline="-25000"/>
              <a:t>2</a:t>
            </a:r>
            <a:r>
              <a:rPr lang="en-US" altLang="en-US" sz="1400"/>
              <a:t> = n</a:t>
            </a:r>
            <a:r>
              <a:rPr lang="en-US" altLang="en-US" sz="1400" baseline="-25000"/>
              <a:t>2</a:t>
            </a:r>
            <a:r>
              <a:rPr lang="en-US" altLang="en-US" sz="1400"/>
              <a:t>/</a:t>
            </a:r>
            <a:r>
              <a:rPr lang="en-US" altLang="en-US" sz="1400">
                <a:latin typeface="Symbol" pitchFamily="2" charset="2"/>
              </a:rPr>
              <a:t>α</a:t>
            </a:r>
          </a:p>
          <a:p>
            <a:endParaRPr lang="en-US" altLang="en-US" sz="1400">
              <a:latin typeface="Symbol" pitchFamily="2" charset="2"/>
            </a:endParaRPr>
          </a:p>
          <a:p>
            <a:r>
              <a:rPr lang="en-US" altLang="en-US" sz="1400"/>
              <a:t>n</a:t>
            </a:r>
            <a:r>
              <a:rPr lang="en-US" altLang="en-US" sz="1400" baseline="-25000"/>
              <a:t>1</a:t>
            </a:r>
            <a:r>
              <a:rPr lang="en-US" altLang="en-US" sz="1400"/>
              <a:t>-n</a:t>
            </a:r>
            <a:r>
              <a:rPr lang="en-US" altLang="en-US" sz="1400" baseline="-25000"/>
              <a:t>2</a:t>
            </a:r>
            <a:r>
              <a:rPr lang="en-US" altLang="en-US" sz="1400"/>
              <a:t>=</a:t>
            </a:r>
            <a:r>
              <a:rPr lang="en-US" altLang="en-US" sz="1400">
                <a:latin typeface="Symbol" pitchFamily="2" charset="2"/>
              </a:rPr>
              <a:t>α</a:t>
            </a:r>
            <a:r>
              <a:rPr lang="en-US" altLang="en-US" sz="1400"/>
              <a:t>(c</a:t>
            </a:r>
            <a:r>
              <a:rPr lang="en-US" altLang="en-US" sz="1400" baseline="-25000"/>
              <a:t>1</a:t>
            </a:r>
            <a:r>
              <a:rPr lang="en-US" altLang="en-US" sz="1400"/>
              <a:t>-c</a:t>
            </a:r>
            <a:r>
              <a:rPr lang="en-US" altLang="en-US" sz="1400" baseline="-25000"/>
              <a:t>2</a:t>
            </a:r>
            <a:r>
              <a:rPr lang="en-US" altLang="en-US" sz="1400"/>
              <a:t>)</a:t>
            </a:r>
          </a:p>
          <a:p>
            <a:r>
              <a:rPr lang="en-US" altLang="en-US" sz="1400"/>
              <a:t>=</a:t>
            </a:r>
            <a:r>
              <a:rPr lang="en-US" altLang="en-US" sz="1400">
                <a:latin typeface="Symbol" pitchFamily="2" charset="2"/>
              </a:rPr>
              <a:t>α</a:t>
            </a:r>
            <a:r>
              <a:rPr lang="en-US" altLang="en-US" sz="1400" baseline="30000"/>
              <a:t>2</a:t>
            </a:r>
            <a:r>
              <a:rPr lang="en-US" altLang="en-US" sz="1400"/>
              <a:t> (c</a:t>
            </a:r>
            <a:r>
              <a:rPr lang="en-US" altLang="en-US" sz="1400" baseline="-25000"/>
              <a:t>1</a:t>
            </a:r>
            <a:r>
              <a:rPr lang="en-US" altLang="en-US" sz="1400"/>
              <a:t>-c</a:t>
            </a:r>
            <a:r>
              <a:rPr lang="en-US" altLang="en-US" sz="1400" baseline="-25000"/>
              <a:t>2</a:t>
            </a:r>
            <a:r>
              <a:rPr lang="en-US" altLang="en-US" sz="1400"/>
              <a:t>)/</a:t>
            </a:r>
            <a:r>
              <a:rPr lang="en-US" altLang="en-US" sz="1400">
                <a:latin typeface="Symbol" pitchFamily="2" charset="2"/>
              </a:rPr>
              <a:t>α</a:t>
            </a:r>
          </a:p>
          <a:p>
            <a:r>
              <a:rPr lang="en-US" altLang="en-US" sz="1400"/>
              <a:t>=-</a:t>
            </a:r>
            <a:r>
              <a:rPr lang="en-US" altLang="en-US" sz="1400">
                <a:latin typeface="Symbol" pitchFamily="2" charset="2"/>
              </a:rPr>
              <a:t>α</a:t>
            </a:r>
            <a:r>
              <a:rPr lang="en-US" altLang="en-US" sz="1400" baseline="30000"/>
              <a:t>2</a:t>
            </a:r>
            <a:r>
              <a:rPr lang="en-US" altLang="en-US" sz="1400"/>
              <a:t> dC/dx</a:t>
            </a:r>
            <a:endParaRPr lang="en-US" altLang="en-US" sz="1400">
              <a:latin typeface="Symbol" pitchFamily="2" charset="2"/>
            </a:endParaRPr>
          </a:p>
          <a:p>
            <a:endParaRPr lang="en-US" altLang="en-US" sz="1400">
              <a:latin typeface="Symbol" pitchFamily="2" charset="2"/>
            </a:endParaRPr>
          </a:p>
          <a:p>
            <a:endParaRPr lang="en-US" altLang="en-US" sz="1400"/>
          </a:p>
          <a:p>
            <a:endParaRPr lang="en-US" altLang="en-US" sz="1400"/>
          </a:p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7539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ED09F585-247D-704A-86EC-13AD4EEA5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EDF33EA-1966-6E48-8326-9D286382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Q=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Δ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H,  G=H-TS,  Rate controlled process, definition of Q,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Z = # of sites for jump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 = vibrational frequency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EFEE2891-F8AA-2C4D-8916-39A688BB8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65D16B-11FF-7A49-BAFA-D20100CC648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143801E9-6ABD-E24A-9F9C-31DF18565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4724400"/>
          <a:ext cx="1806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393700" progId="Equation.3">
                  <p:embed/>
                </p:oleObj>
              </mc:Choice>
              <mc:Fallback>
                <p:oleObj name="Equation" r:id="rId3" imgW="1333500" imgH="393700" progId="Equation.3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143801E9-6ABD-E24A-9F9C-31DF18565A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24400"/>
                        <a:ext cx="1806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77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0EE9-6D48-1049-853A-6B6A41072C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8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93DF99-3816-A5EF-3A8A-7C63BF4EA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36318-86E1-94A8-1604-A23078356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D4EFB1-CE18-A544-A493-960A8E5DC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A483D-4F14-879B-D38B-AC8F9005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76E29-8E74-2E6A-1BE9-47C8C721B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8F5661-7DC0-9344-9D41-F5BB84F6D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88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B066B7-008A-4462-0F52-AE7D77071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BC495-F177-F331-9B26-1FA971F9C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922C80-6F26-024C-93BE-AC2DAB72A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AB54F-9EA0-C9A4-96DB-02DDA4FFA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9E934-626A-E44F-6061-DDAA02A70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E3ECD4-6882-3A4D-B6A7-BCB62D044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2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CC8565-AFDB-4427-CAA3-1A2CA16D6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4535B-0DCA-7952-B206-6E185B2D8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E24422-39FE-B949-8CE5-DA8DD18DD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8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2B0E7-7CAC-EA4D-AAC4-241357969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F8A76-FA15-BDD3-0A62-23667DEE7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76F8C65-1EF9-B943-9088-63B1AB11F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03B7C8-9DD3-D324-0EB5-F642AD3B4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D1EC48-F279-0507-3045-C2C98245D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3E71284-A409-BB4B-ADEF-0114ABC2E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53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4E6443-1CEC-C809-1091-0F770D479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9B708B-FD61-AD1B-E1F3-E4A2ACC00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B919D6-1E01-2045-B01B-37448C7AD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5C3D13-D766-4EF2-2C77-1E8057DF5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F46F5B-ED5A-C093-9346-A97210BDB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CB802C-BC86-B54C-9E5D-0961820A4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71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69963-EE21-1B9A-C984-A8F31F7B5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07727-112A-9F2D-78A7-7944F1ABA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208A015-75B8-2047-AAC5-181344FBA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5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2A9FA-0428-E01D-DEE5-379DA7AB8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6DE1C-221C-5D19-BFC0-7DD65730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317EEB-AB40-C440-B194-FCB77CBBF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30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9">
            <a:extLst>
              <a:ext uri="{FF2B5EF4-FFF2-40B4-BE49-F238E27FC236}">
                <a16:creationId xmlns:a16="http://schemas.microsoft.com/office/drawing/2014/main" id="{1B015CE1-82E0-B66D-EAB1-06C05A2E8BE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76200">
            <a:solidFill>
              <a:srgbClr val="B8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1C5CCF8-D0E3-6CDA-1FD1-B5381F5DE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C981D4-C676-48E5-EB4A-06B176235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9F2E560F-D49D-C7E0-0856-27C4A6B9592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76200">
            <a:solidFill>
              <a:srgbClr val="B8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CD8A6079-2D97-344F-A4D6-C278CF2FF2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6433930"/>
            <a:ext cx="2819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>
                <a:solidFill>
                  <a:schemeClr val="tx2"/>
                </a:solidFill>
                <a:latin typeface="Arial" charset="0"/>
              </a:rPr>
              <a:t>Y.T.Zhu</a:t>
            </a:r>
            <a:r>
              <a:rPr lang="zh-CN" altLang="en-US" sz="1400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altLang="zh-CN" sz="1400" baseline="0" dirty="0" err="1">
                <a:solidFill>
                  <a:srgbClr val="0432FF"/>
                </a:solidFill>
                <a:latin typeface="Arial" charset="0"/>
              </a:rPr>
              <a:t>y.zhu@cityu.edu.hk</a:t>
            </a:r>
            <a:endParaRPr lang="en-US" sz="1600" baseline="0" dirty="0">
              <a:solidFill>
                <a:srgbClr val="0432FF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14996-94BD-2690-8516-4700D546059C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/>
          <a:stretch/>
        </p:blipFill>
        <p:spPr bwMode="auto">
          <a:xfrm>
            <a:off x="179512" y="6184787"/>
            <a:ext cx="2673350" cy="67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30.e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2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8.emf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0.png"/><Relationship Id="rId5" Type="http://schemas.openxmlformats.org/officeDocument/2006/relationships/image" Target="../media/image37.png"/><Relationship Id="rId15" Type="http://schemas.openxmlformats.org/officeDocument/2006/relationships/image" Target="../media/image340.png"/><Relationship Id="rId10" Type="http://schemas.openxmlformats.org/officeDocument/2006/relationships/image" Target="../media/image29.png"/><Relationship Id="rId4" Type="http://schemas.openxmlformats.org/officeDocument/2006/relationships/image" Target="../media/image36.emf"/><Relationship Id="rId1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43.emf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3" Type="http://schemas.openxmlformats.org/officeDocument/2006/relationships/image" Target="../media/image25.jpeg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5" Type="http://schemas.openxmlformats.org/officeDocument/2006/relationships/image" Target="../media/image26.emf"/><Relationship Id="rId10" Type="http://schemas.openxmlformats.org/officeDocument/2006/relationships/image" Target="../media/image10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2.gif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10" Type="http://schemas.openxmlformats.org/officeDocument/2006/relationships/image" Target="../media/image17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CE16668-1EFD-0849-A10D-A742E277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AAE30F-9B89-BB4E-9AB1-A18B4E171B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9A01676-39F5-7546-A220-D856E7316E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MSE 3109: </a:t>
            </a:r>
            <a:r>
              <a:rPr lang="en-US" altLang="en-US" sz="2800" b="1" dirty="0"/>
              <a:t>Kinetic Process in Engineering Materials</a:t>
            </a:r>
            <a:endParaRPr lang="en-US" altLang="en-US" sz="2800" dirty="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EF0ED5E-9D98-3949-8333-2F812D0FA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3886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Instructor: </a:t>
            </a:r>
            <a:r>
              <a:rPr lang="en-US" altLang="en-US" sz="3600" dirty="0" err="1"/>
              <a:t>Yuntian</a:t>
            </a:r>
            <a:r>
              <a:rPr lang="en-US" altLang="en-US" sz="3600" dirty="0"/>
              <a:t> Zhu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Office: R7182, Ph: 3442-2457</a:t>
            </a:r>
          </a:p>
          <a:p>
            <a:pPr eaLnBrk="1" hangingPunct="1"/>
            <a:r>
              <a:rPr lang="en-US" altLang="en-US" sz="2000" dirty="0" err="1"/>
              <a:t>y.zhu@cityu.edu.hk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Lecture 1: Introduction &amp; Diffusion I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75756B6-AC69-4945-B30E-39FE397AB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00FF00"/>
                </a:highlight>
              </a:rPr>
              <a:t>Steady state diffusion (for tutorial)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7FBE441A-EC33-D94A-B589-8285B4D3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2D913-FD31-AE46-AB7B-0D4C566E25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aphicFrame>
        <p:nvGraphicFramePr>
          <p:cNvPr id="23556" name="Object 2">
            <a:extLst>
              <a:ext uri="{FF2B5EF4-FFF2-40B4-BE49-F238E27FC236}">
                <a16:creationId xmlns:a16="http://schemas.microsoft.com/office/drawing/2014/main" id="{D1587418-0952-9F4F-A83D-01D7E7596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600200"/>
          <a:ext cx="1347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500" imgH="355600" progId="Equation.3">
                  <p:embed/>
                </p:oleObj>
              </mc:Choice>
              <mc:Fallback>
                <p:oleObj name="Equation" r:id="rId3" imgW="698500" imgH="355600" progId="Equation.3">
                  <p:embed/>
                  <p:pic>
                    <p:nvPicPr>
                      <p:cNvPr id="23556" name="Object 2">
                        <a:extLst>
                          <a:ext uri="{FF2B5EF4-FFF2-40B4-BE49-F238E27FC236}">
                            <a16:creationId xmlns:a16="http://schemas.microsoft.com/office/drawing/2014/main" id="{D1587418-0952-9F4F-A83D-01D7E7596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347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6">
            <a:extLst>
              <a:ext uri="{FF2B5EF4-FFF2-40B4-BE49-F238E27FC236}">
                <a16:creationId xmlns:a16="http://schemas.microsoft.com/office/drawing/2014/main" id="{8A47ACF3-C65D-D648-814C-0FA652DDC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7">
            <a:extLst>
              <a:ext uri="{FF2B5EF4-FFF2-40B4-BE49-F238E27FC236}">
                <a16:creationId xmlns:a16="http://schemas.microsoft.com/office/drawing/2014/main" id="{4FBB83DF-110D-8F4F-8A1B-7358198F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Example: diffusion of C through a cylinder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0EB8A5-0B68-6246-B373-006E6C541B34}"/>
              </a:ext>
            </a:extLst>
          </p:cNvPr>
          <p:cNvSpPr/>
          <p:nvPr/>
        </p:nvSpPr>
        <p:spPr>
          <a:xfrm>
            <a:off x="685800" y="4250462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 cylinder 0.01 mm thick of iron has a carbon concentration of 2.5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600" baseline="30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atoms/cm</a:t>
            </a:r>
            <a:r>
              <a:rPr lang="en-US" sz="1600" baseline="30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on one side and 8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600" baseline="30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atoms/cm</a:t>
            </a:r>
            <a:r>
              <a:rPr lang="en-US" sz="1600" baseline="30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on the other side. The diffusion coefficient of carbon in iron has constants of Q=142 kJ/mol and D</a:t>
            </a:r>
            <a:r>
              <a:rPr lang="en-US" sz="1600" baseline="-25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=2x10</a:t>
            </a:r>
            <a:r>
              <a:rPr lang="en-US" sz="1600" baseline="30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-5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m</a:t>
            </a:r>
            <a:r>
              <a:rPr lang="en-US" sz="1600" baseline="300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/s and R = 8.314 J/(</a:t>
            </a:r>
            <a:r>
              <a:rPr lang="en-US" sz="1600" dirty="0" err="1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lang="en-US" sz="1600" dirty="0" err="1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</a:t>
            </a:r>
            <a:r>
              <a:rPr lang="en-US" sz="1600" dirty="0" err="1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),  At the temperature of 927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C, </a:t>
            </a:r>
            <a:r>
              <a:rPr lang="en-US" sz="1600" b="1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calculate 1) 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the concentration gradient of carbon,  2) The diffusion coefficient at 927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C,  3)  The flux of carbon through the foil at 927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C:</a:t>
            </a:r>
            <a:r>
              <a:rPr lang="en-HK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007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6C4C05D4-4E72-AA43-9C2C-7AE3CD498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2800"/>
              <a:t>Non-steady state Diffusion: Fick</a:t>
            </a:r>
            <a:r>
              <a:rPr lang="ja-JP" altLang="en-US" sz="2800"/>
              <a:t>’</a:t>
            </a:r>
            <a:r>
              <a:rPr lang="en-US" altLang="ja-JP" sz="2800"/>
              <a:t>s Second Law</a:t>
            </a:r>
            <a:endParaRPr lang="en-US" altLang="en-US" sz="2800"/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B8D3AC26-84DF-0842-A58A-ADBC6F44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FC9321-12E4-8646-A0B1-A5F6233AB6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7412" name="TextBox 11">
            <a:extLst>
              <a:ext uri="{FF2B5EF4-FFF2-40B4-BE49-F238E27FC236}">
                <a16:creationId xmlns:a16="http://schemas.microsoft.com/office/drawing/2014/main" id="{47ECECBE-AD37-704D-8F28-9D126E44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5991225"/>
            <a:ext cx="2351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Meaning of curvature</a:t>
            </a:r>
          </a:p>
        </p:txBody>
      </p:sp>
      <p:pic>
        <p:nvPicPr>
          <p:cNvPr id="17413" name="Picture 12">
            <a:extLst>
              <a:ext uri="{FF2B5EF4-FFF2-40B4-BE49-F238E27FC236}">
                <a16:creationId xmlns:a16="http://schemas.microsoft.com/office/drawing/2014/main" id="{1AA06C70-3D9F-E545-ADC2-E21DB21F2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587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>
            <a:extLst>
              <a:ext uri="{FF2B5EF4-FFF2-40B4-BE49-F238E27FC236}">
                <a16:creationId xmlns:a16="http://schemas.microsoft.com/office/drawing/2014/main" id="{39B2C23A-E5B4-4C45-8EC1-1A6CC6CA2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811309"/>
            <a:ext cx="39655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BF6EDB-896D-AF44-B6F1-F7D7C99B8D0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143000"/>
            <a:ext cx="4876800" cy="841321"/>
          </a:xfrm>
          <a:prstGeom prst="rect">
            <a:avLst/>
          </a:prstGeom>
          <a:blipFill>
            <a:blip r:embed="rId5"/>
            <a:stretch>
              <a:fillRect b="-5970"/>
            </a:stretch>
          </a:blip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3332A-9CAE-BC4D-9FDB-7DFFB006AD19}"/>
              </a:ext>
            </a:extLst>
          </p:cNvPr>
          <p:cNvSpPr txBox="1"/>
          <p:nvPr/>
        </p:nvSpPr>
        <p:spPr>
          <a:xfrm>
            <a:off x="170907" y="2149180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t, the change in C: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DE7CC-4D6F-C64B-B0C4-C20C84E03B12}"/>
              </a:ext>
            </a:extLst>
          </p:cNvPr>
          <p:cNvSpPr txBox="1"/>
          <p:nvPr/>
        </p:nvSpPr>
        <p:spPr>
          <a:xfrm>
            <a:off x="6629400" y="3298736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V = </a:t>
            </a:r>
            <a:r>
              <a:rPr lang="en-US" sz="1800" dirty="0" err="1">
                <a:solidFill>
                  <a:srgbClr val="FF0000"/>
                </a:solidFill>
              </a:rPr>
              <a:t>A</a:t>
            </a:r>
            <a:r>
              <a:rPr lang="en-US" sz="1800" dirty="0" err="1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1800" dirty="0" err="1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A9A8B-3257-7D4A-99D5-81D173EE3043}"/>
                  </a:ext>
                </a:extLst>
              </p:cNvPr>
              <p:cNvSpPr txBox="1"/>
              <p:nvPr/>
            </p:nvSpPr>
            <p:spPr>
              <a:xfrm>
                <a:off x="1083566" y="2787275"/>
                <a:ext cx="2650236" cy="5851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A9A8B-3257-7D4A-99D5-81D173EE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66" y="2787275"/>
                <a:ext cx="2650236" cy="585160"/>
              </a:xfrm>
              <a:prstGeom prst="rect">
                <a:avLst/>
              </a:prstGeom>
              <a:blipFill>
                <a:blip r:embed="rId7"/>
                <a:stretch>
                  <a:fillRect t="-212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6408E-460C-5C47-8906-600832BB3C3C}"/>
                  </a:ext>
                </a:extLst>
              </p:cNvPr>
              <p:cNvSpPr txBox="1"/>
              <p:nvPr/>
            </p:nvSpPr>
            <p:spPr>
              <a:xfrm>
                <a:off x="786694" y="4690762"/>
                <a:ext cx="1499305" cy="633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6408E-460C-5C47-8906-600832BB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4" y="4690762"/>
                <a:ext cx="1499305" cy="633443"/>
              </a:xfrm>
              <a:prstGeom prst="rect">
                <a:avLst/>
              </a:prstGeom>
              <a:blipFill>
                <a:blip r:embed="rId8"/>
                <a:stretch>
                  <a:fillRect l="-5882" t="-1961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17007ABA-5DF8-9C48-8921-ECCFFCE60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5619" y="4716305"/>
          <a:ext cx="1347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500" imgH="355600" progId="Equation.3">
                  <p:embed/>
                </p:oleObj>
              </mc:Choice>
              <mc:Fallback>
                <p:oleObj name="Equation" r:id="rId9" imgW="698500" imgH="355600" progId="Equation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17007ABA-5DF8-9C48-8921-ECCFFCE60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619" y="4716305"/>
                        <a:ext cx="1347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76A71B-C27A-9A43-B27B-7F3580066F90}"/>
                  </a:ext>
                </a:extLst>
              </p:cNvPr>
              <p:cNvSpPr txBox="1"/>
              <p:nvPr/>
            </p:nvSpPr>
            <p:spPr>
              <a:xfrm>
                <a:off x="647104" y="3781169"/>
                <a:ext cx="4051611" cy="550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76A71B-C27A-9A43-B27B-7F358006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04" y="3781169"/>
                <a:ext cx="4051611" cy="550407"/>
              </a:xfrm>
              <a:prstGeom prst="rect">
                <a:avLst/>
              </a:prstGeom>
              <a:blipFill>
                <a:blip r:embed="rId11"/>
                <a:stretch>
                  <a:fillRect l="-249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C4328B6-DC3D-8A42-888F-267C8E35C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Homogenization</a:t>
            </a:r>
          </a:p>
        </p:txBody>
      </p:sp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F5655BA5-67C6-6C4D-942B-0E9025058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274" y="1289953"/>
          <a:ext cx="2082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93700" progId="Equation.3">
                  <p:embed/>
                </p:oleObj>
              </mc:Choice>
              <mc:Fallback>
                <p:oleObj name="Equation" r:id="rId3" imgW="1041400" imgH="393700" progId="Equation.3">
                  <p:embed/>
                  <p:pic>
                    <p:nvPicPr>
                      <p:cNvPr id="19460" name="Object 2">
                        <a:extLst>
                          <a:ext uri="{FF2B5EF4-FFF2-40B4-BE49-F238E27FC236}">
                            <a16:creationId xmlns:a16="http://schemas.microsoft.com/office/drawing/2014/main" id="{F5655BA5-67C6-6C4D-942B-0E90250584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74" y="1289953"/>
                        <a:ext cx="20828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21">
            <a:extLst>
              <a:ext uri="{FF2B5EF4-FFF2-40B4-BE49-F238E27FC236}">
                <a16:creationId xmlns:a16="http://schemas.microsoft.com/office/drawing/2014/main" id="{6B6C581B-989E-064C-86CC-7D5CBCC0E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2" name="Object 3">
            <a:extLst>
              <a:ext uri="{FF2B5EF4-FFF2-40B4-BE49-F238E27FC236}">
                <a16:creationId xmlns:a16="http://schemas.microsoft.com/office/drawing/2014/main" id="{26F41BEC-A668-B242-A77F-251654B02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91" y="2268015"/>
          <a:ext cx="1715909" cy="8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381000" progId="Equation.3">
                  <p:embed/>
                </p:oleObj>
              </mc:Choice>
              <mc:Fallback>
                <p:oleObj name="Equation" r:id="rId6" imgW="774700" imgH="381000" progId="Equation.3">
                  <p:embed/>
                  <p:pic>
                    <p:nvPicPr>
                      <p:cNvPr id="19462" name="Object 3">
                        <a:extLst>
                          <a:ext uri="{FF2B5EF4-FFF2-40B4-BE49-F238E27FC236}">
                            <a16:creationId xmlns:a16="http://schemas.microsoft.com/office/drawing/2014/main" id="{26F41BEC-A668-B242-A77F-251654B02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91" y="2268015"/>
                        <a:ext cx="1715909" cy="844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">
            <a:extLst>
              <a:ext uri="{FF2B5EF4-FFF2-40B4-BE49-F238E27FC236}">
                <a16:creationId xmlns:a16="http://schemas.microsoft.com/office/drawing/2014/main" id="{FACA16A4-5FD9-4B43-901B-BA064D7BB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5669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DAE949-6931-FE40-B1AA-AAD0D1C94180}"/>
                  </a:ext>
                </a:extLst>
              </p:cNvPr>
              <p:cNvSpPr txBox="1"/>
              <p:nvPr/>
            </p:nvSpPr>
            <p:spPr>
              <a:xfrm>
                <a:off x="479287" y="3381908"/>
                <a:ext cx="1747979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DAE949-6931-FE40-B1AA-AAD0D1C94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87" y="3381908"/>
                <a:ext cx="1747979" cy="543034"/>
              </a:xfrm>
              <a:prstGeom prst="rect">
                <a:avLst/>
              </a:prstGeom>
              <a:blipFill>
                <a:blip r:embed="rId10"/>
                <a:stretch>
                  <a:fillRect l="-4317" t="-2273" r="-215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E749AB-9BDA-C347-A927-D79AD351B183}"/>
                  </a:ext>
                </a:extLst>
              </p:cNvPr>
              <p:cNvSpPr txBox="1"/>
              <p:nvPr/>
            </p:nvSpPr>
            <p:spPr>
              <a:xfrm>
                <a:off x="386055" y="4253760"/>
                <a:ext cx="2123210" cy="555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E749AB-9BDA-C347-A927-D79AD351B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55" y="4253760"/>
                <a:ext cx="2123210" cy="555024"/>
              </a:xfrm>
              <a:prstGeom prst="rect">
                <a:avLst/>
              </a:prstGeom>
              <a:blipFill>
                <a:blip r:embed="rId11"/>
                <a:stretch>
                  <a:fillRect l="-3571" t="-227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49EF03-F0DD-2443-9439-9B975805212D}"/>
                  </a:ext>
                </a:extLst>
              </p:cNvPr>
              <p:cNvSpPr txBox="1"/>
              <p:nvPr/>
            </p:nvSpPr>
            <p:spPr>
              <a:xfrm>
                <a:off x="300070" y="5146507"/>
                <a:ext cx="2295180" cy="576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49EF03-F0DD-2443-9439-9B975805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0" y="5146507"/>
                <a:ext cx="2295180" cy="576055"/>
              </a:xfrm>
              <a:prstGeom prst="rect">
                <a:avLst/>
              </a:prstGeom>
              <a:blipFill>
                <a:blip r:embed="rId12"/>
                <a:stretch>
                  <a:fillRect l="-3297" r="-109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E0332C-8204-4D43-9D65-289C14C78236}"/>
                  </a:ext>
                </a:extLst>
              </p:cNvPr>
              <p:cNvSpPr txBox="1"/>
              <p:nvPr/>
            </p:nvSpPr>
            <p:spPr>
              <a:xfrm>
                <a:off x="3029696" y="1623337"/>
                <a:ext cx="3132461" cy="576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ð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E0332C-8204-4D43-9D65-289C14C78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96" y="1623337"/>
                <a:ext cx="3132461" cy="576055"/>
              </a:xfrm>
              <a:prstGeom prst="rect">
                <a:avLst/>
              </a:prstGeom>
              <a:blipFill>
                <a:blip r:embed="rId13"/>
                <a:stretch>
                  <a:fillRect l="-3226" r="-806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86B74B-4E99-DD42-843A-441D6A5503FA}"/>
                  </a:ext>
                </a:extLst>
              </p:cNvPr>
              <p:cNvSpPr txBox="1"/>
              <p:nvPr/>
            </p:nvSpPr>
            <p:spPr>
              <a:xfrm>
                <a:off x="3075383" y="3502016"/>
                <a:ext cx="2566987" cy="592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/>
                          <m:t>− 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86B74B-4E99-DD42-843A-441D6A550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383" y="3502016"/>
                <a:ext cx="2566987" cy="592663"/>
              </a:xfrm>
              <a:prstGeom prst="rect">
                <a:avLst/>
              </a:prstGeom>
              <a:blipFill>
                <a:blip r:embed="rId14"/>
                <a:stretch>
                  <a:fillRect l="-25000" t="-112500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B5EE93-196B-D942-AED3-6A379E114AE6}"/>
                  </a:ext>
                </a:extLst>
              </p:cNvPr>
              <p:cNvSpPr txBox="1"/>
              <p:nvPr/>
            </p:nvSpPr>
            <p:spPr>
              <a:xfrm>
                <a:off x="3377817" y="4748603"/>
                <a:ext cx="1941237" cy="61343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B5EE93-196B-D942-AED3-6A379E114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17" y="4748603"/>
                <a:ext cx="1941237" cy="613438"/>
              </a:xfrm>
              <a:prstGeom prst="rect">
                <a:avLst/>
              </a:prstGeom>
              <a:blipFill>
                <a:blip r:embed="rId15"/>
                <a:stretch>
                  <a:fillRect l="-3822" b="-1923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2AD88A-E703-0B49-BFD2-EE02148772E9}"/>
                  </a:ext>
                </a:extLst>
              </p:cNvPr>
              <p:cNvSpPr txBox="1"/>
              <p:nvPr/>
            </p:nvSpPr>
            <p:spPr>
              <a:xfrm>
                <a:off x="3581400" y="2471672"/>
                <a:ext cx="1597745" cy="58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2AD88A-E703-0B49-BFD2-EE021487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471672"/>
                <a:ext cx="1597745" cy="587981"/>
              </a:xfrm>
              <a:prstGeom prst="rect">
                <a:avLst/>
              </a:prstGeom>
              <a:blipFill>
                <a:blip r:embed="rId16"/>
                <a:stretch>
                  <a:fillRect l="-7087" r="-472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BCE51D-5839-984C-8953-48E1052F15B1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5683" y="1289953"/>
            <a:ext cx="33717" cy="48584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351D338-1553-BA4D-995D-076B3FE98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Example 2: The carburization of steel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A7B227A3-CDF0-AE44-86BF-C278C7DA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8BCBA7-EAFD-C443-A500-B1211A803F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1508" name="Picture 6" descr="carbon-gear">
            <a:extLst>
              <a:ext uri="{FF2B5EF4-FFF2-40B4-BE49-F238E27FC236}">
                <a16:creationId xmlns:a16="http://schemas.microsoft.com/office/drawing/2014/main" id="{9801EA78-1738-5949-B05F-28450D4655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9">
            <a:extLst>
              <a:ext uri="{FF2B5EF4-FFF2-40B4-BE49-F238E27FC236}">
                <a16:creationId xmlns:a16="http://schemas.microsoft.com/office/drawing/2014/main" id="{C0B1EB2E-0DAF-244B-8727-3D2530B3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3434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10">
            <a:extLst>
              <a:ext uri="{FF2B5EF4-FFF2-40B4-BE49-F238E27FC236}">
                <a16:creationId xmlns:a16="http://schemas.microsoft.com/office/drawing/2014/main" id="{DCBF5DD7-F09C-A347-A210-1B11ECDD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3340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Diffusing carbon atoms</a:t>
            </a:r>
          </a:p>
        </p:txBody>
      </p:sp>
      <p:pic>
        <p:nvPicPr>
          <p:cNvPr id="21511" name="Picture 18" descr="smi53586_0509">
            <a:extLst>
              <a:ext uri="{FF2B5EF4-FFF2-40B4-BE49-F238E27FC236}">
                <a16:creationId xmlns:a16="http://schemas.microsoft.com/office/drawing/2014/main" id="{66CB7A56-2D5A-5044-AABA-1525FCD8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1161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5">
            <a:extLst>
              <a:ext uri="{FF2B5EF4-FFF2-40B4-BE49-F238E27FC236}">
                <a16:creationId xmlns:a16="http://schemas.microsoft.com/office/drawing/2014/main" id="{8C739ED6-C8EB-F745-A308-7DDC0846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Fig. 2.11 &amp; 2.12</a:t>
            </a:r>
          </a:p>
        </p:txBody>
      </p:sp>
      <p:graphicFrame>
        <p:nvGraphicFramePr>
          <p:cNvPr id="21513" name="Object 2">
            <a:extLst>
              <a:ext uri="{FF2B5EF4-FFF2-40B4-BE49-F238E27FC236}">
                <a16:creationId xmlns:a16="http://schemas.microsoft.com/office/drawing/2014/main" id="{349000C9-46F9-A84A-9643-7C2FE062B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21236"/>
              </p:ext>
            </p:extLst>
          </p:nvPr>
        </p:nvGraphicFramePr>
        <p:xfrm>
          <a:off x="691356" y="1695450"/>
          <a:ext cx="286315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300" imgH="444500" progId="Equation.3">
                  <p:embed/>
                </p:oleObj>
              </mc:Choice>
              <mc:Fallback>
                <p:oleObj name="Equation" r:id="rId5" imgW="1511300" imgH="444500" progId="Equation.3">
                  <p:embed/>
                  <p:pic>
                    <p:nvPicPr>
                      <p:cNvPr id="21513" name="Object 2">
                        <a:extLst>
                          <a:ext uri="{FF2B5EF4-FFF2-40B4-BE49-F238E27FC236}">
                            <a16:creationId xmlns:a16="http://schemas.microsoft.com/office/drawing/2014/main" id="{349000C9-46F9-A84A-9643-7C2FE062B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" y="1695450"/>
                        <a:ext cx="2863157" cy="841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Box 3">
            <a:extLst>
              <a:ext uri="{FF2B5EF4-FFF2-40B4-BE49-F238E27FC236}">
                <a16:creationId xmlns:a16="http://schemas.microsoft.com/office/drawing/2014/main" id="{C4814FF9-9975-A24C-BFB1-CDB0ECD7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15346"/>
            <a:ext cx="281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Relationship between x and t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85723F-E2E5-C747-8490-FA824DF06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18" y="2720869"/>
            <a:ext cx="3508633" cy="1909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AC603-0900-D246-87CC-14B2EE18B836}"/>
              </a:ext>
            </a:extLst>
          </p:cNvPr>
          <p:cNvSpPr txBox="1"/>
          <p:nvPr/>
        </p:nvSpPr>
        <p:spPr>
          <a:xfrm>
            <a:off x="691356" y="510516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i </a:t>
            </a:r>
            <a:r>
              <a:rPr lang="en-US" dirty="0"/>
              <a:t> = C</a:t>
            </a:r>
            <a:r>
              <a:rPr lang="en-US" baseline="-25000" dirty="0"/>
              <a:t>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F29D4-A632-A84E-BE79-789FC7E282AC}"/>
              </a:ext>
            </a:extLst>
          </p:cNvPr>
          <p:cNvSpPr txBox="1"/>
          <p:nvPr/>
        </p:nvSpPr>
        <p:spPr>
          <a:xfrm>
            <a:off x="2559418" y="510316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C = C</a:t>
            </a:r>
            <a:r>
              <a:rPr lang="en-US" baseline="-25000" dirty="0"/>
              <a:t>s</a:t>
            </a:r>
            <a:r>
              <a:rPr lang="en-US" dirty="0"/>
              <a:t> – C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456688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53FB-55DC-C042-9CDD-A8177216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3: Mutual diffusion between two rods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E4933-95E3-024C-9B4B-AE684488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61DAB03-1833-2246-B605-0584AA0FD530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3AF026-43FF-BA40-B74C-7A51012E2282}"/>
              </a:ext>
            </a:extLst>
          </p:cNvPr>
          <p:cNvGrpSpPr/>
          <p:nvPr/>
        </p:nvGrpSpPr>
        <p:grpSpPr>
          <a:xfrm>
            <a:off x="914400" y="1295400"/>
            <a:ext cx="6996082" cy="2452955"/>
            <a:chOff x="914400" y="1828800"/>
            <a:chExt cx="6996082" cy="245295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78751F2-D0E4-CC43-BCD0-36FACF46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28800"/>
              <a:ext cx="6996082" cy="245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16434F-8F6A-5B4D-89C3-167FEC034F6B}"/>
                </a:ext>
              </a:extLst>
            </p:cNvPr>
            <p:cNvSpPr/>
            <p:nvPr/>
          </p:nvSpPr>
          <p:spPr bwMode="auto">
            <a:xfrm>
              <a:off x="4876800" y="1905000"/>
              <a:ext cx="1295400" cy="533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9D2980-CCCC-B24E-8C2B-981DA5CF4B40}"/>
                </a:ext>
              </a:extLst>
            </p:cNvPr>
            <p:cNvSpPr/>
            <p:nvPr/>
          </p:nvSpPr>
          <p:spPr bwMode="auto">
            <a:xfrm>
              <a:off x="6167919" y="1905000"/>
              <a:ext cx="1295400" cy="5334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5DB629-3330-A849-AFBE-DF956F8835CD}"/>
              </a:ext>
            </a:extLst>
          </p:cNvPr>
          <p:cNvSpPr txBox="1"/>
          <p:nvPr/>
        </p:nvSpPr>
        <p:spPr>
          <a:xfrm>
            <a:off x="5410200" y="1443335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        C</a:t>
            </a:r>
            <a:r>
              <a:rPr lang="en-US" baseline="-25000" dirty="0"/>
              <a:t>2</a:t>
            </a:r>
            <a:endParaRPr lang="en-US" dirty="0"/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E49BDF9E-3674-3149-8A74-E22225F22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233202"/>
          <a:ext cx="286315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444500" progId="Equation.3">
                  <p:embed/>
                </p:oleObj>
              </mc:Choice>
              <mc:Fallback>
                <p:oleObj name="Equation" r:id="rId4" imgW="1511300" imgH="444500" progId="Equation.3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E49BDF9E-3674-3149-8A74-E22225F22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33202"/>
                        <a:ext cx="286315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F003836-FD5D-7D4D-A59A-B345ED8EC40B}"/>
              </a:ext>
            </a:extLst>
          </p:cNvPr>
          <p:cNvSpPr txBox="1"/>
          <p:nvPr/>
        </p:nvSpPr>
        <p:spPr>
          <a:xfrm>
            <a:off x="5133198" y="4069868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/>
              <a:t> = (C</a:t>
            </a:r>
            <a:r>
              <a:rPr lang="en-US" baseline="-25000" dirty="0"/>
              <a:t>1</a:t>
            </a:r>
            <a:r>
              <a:rPr lang="en-US" dirty="0"/>
              <a:t>+C</a:t>
            </a:r>
            <a:r>
              <a:rPr lang="en-US" baseline="-25000" dirty="0"/>
              <a:t>2</a:t>
            </a:r>
            <a:r>
              <a:rPr lang="en-US" dirty="0"/>
              <a:t>)/2</a:t>
            </a:r>
          </a:p>
          <a:p>
            <a:endParaRPr lang="en-US" dirty="0"/>
          </a:p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C = (C</a:t>
            </a:r>
            <a:r>
              <a:rPr lang="en-US" baseline="-25000" dirty="0"/>
              <a:t>1</a:t>
            </a:r>
            <a:r>
              <a:rPr lang="en-US" dirty="0"/>
              <a:t>-C</a:t>
            </a:r>
            <a:r>
              <a:rPr lang="en-US" baseline="-25000" dirty="0"/>
              <a:t>2</a:t>
            </a:r>
            <a:r>
              <a:rPr lang="en-US" dirty="0"/>
              <a:t>)/2</a:t>
            </a:r>
          </a:p>
        </p:txBody>
      </p:sp>
    </p:spTree>
    <p:extLst>
      <p:ext uri="{BB962C8B-B14F-4D97-AF65-F5344CB8AC3E}">
        <p14:creationId xmlns:p14="http://schemas.microsoft.com/office/powerpoint/2010/main" val="205835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66A13-40F4-D643-A1C2-3D4F3888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61DAB03-1833-2246-B605-0584AA0FD53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D2008E-3A31-8E4A-A4F7-24B929DBC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797" y="271789"/>
            <a:ext cx="796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Effect of time and temperature on diffusion depth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7D28D51-DD94-2C4C-A49D-960805AA7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797" y="1274762"/>
          <a:ext cx="286315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300" imgH="444500" progId="Equation.3">
                  <p:embed/>
                </p:oleObj>
              </mc:Choice>
              <mc:Fallback>
                <p:oleObj name="Equation" r:id="rId3" imgW="1511300" imgH="4445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77D28D51-DD94-2C4C-A49D-960805AA7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97" y="1274762"/>
                        <a:ext cx="286315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038091-F9EE-0342-904C-C6752A55B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161256"/>
            <a:ext cx="3508633" cy="1909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07A861-CFA6-A44E-B02C-2129125E41F8}"/>
              </a:ext>
            </a:extLst>
          </p:cNvPr>
          <p:cNvCxnSpPr/>
          <p:nvPr/>
        </p:nvCxnSpPr>
        <p:spPr bwMode="auto">
          <a:xfrm>
            <a:off x="4876800" y="2057400"/>
            <a:ext cx="4038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ABF46D-9F34-9F44-8390-517524B5FD17}"/>
              </a:ext>
            </a:extLst>
          </p:cNvPr>
          <p:cNvSpPr txBox="1"/>
          <p:nvPr/>
        </p:nvSpPr>
        <p:spPr>
          <a:xfrm>
            <a:off x="823865" y="2633291"/>
            <a:ext cx="19408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a fixed C,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C35BC1-8016-2240-B63F-6C3F7CB0C9A0}"/>
                  </a:ext>
                </a:extLst>
              </p:cNvPr>
              <p:cNvSpPr txBox="1"/>
              <p:nvPr/>
            </p:nvSpPr>
            <p:spPr>
              <a:xfrm>
                <a:off x="838200" y="3043401"/>
                <a:ext cx="1926489" cy="51565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= constant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C35BC1-8016-2240-B63F-6C3F7CB0C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3401"/>
                <a:ext cx="1926489" cy="515654"/>
              </a:xfrm>
              <a:prstGeom prst="rect">
                <a:avLst/>
              </a:prstGeom>
              <a:blipFill>
                <a:blip r:embed="rId6"/>
                <a:stretch>
                  <a:fillRect t="-6818" r="-7097" b="-909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8CBC87-7935-194D-ACA2-2B9AE7B92ED1}"/>
              </a:ext>
            </a:extLst>
          </p:cNvPr>
          <p:cNvSpPr txBox="1"/>
          <p:nvPr/>
        </p:nvSpPr>
        <p:spPr>
          <a:xfrm>
            <a:off x="717381" y="4024654"/>
            <a:ext cx="735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a fixed T, D = constant, if you want to double the depth x, you need to use 4 times of time, i.e.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2DB4F7-4EF1-0647-B39F-401880153149}"/>
                  </a:ext>
                </a:extLst>
              </p:cNvPr>
              <p:cNvSpPr txBox="1"/>
              <p:nvPr/>
            </p:nvSpPr>
            <p:spPr>
              <a:xfrm>
                <a:off x="847314" y="4831686"/>
                <a:ext cx="1655618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2DB4F7-4EF1-0647-B39F-40188015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14" y="4831686"/>
                <a:ext cx="1655618" cy="751552"/>
              </a:xfrm>
              <a:prstGeom prst="rect">
                <a:avLst/>
              </a:prstGeom>
              <a:blipFill>
                <a:blip r:embed="rId8"/>
                <a:stretch>
                  <a:fillRect l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9DC21C-028F-E949-B83B-CD82463582A1}"/>
                  </a:ext>
                </a:extLst>
              </p:cNvPr>
              <p:cNvSpPr txBox="1"/>
              <p:nvPr/>
            </p:nvSpPr>
            <p:spPr>
              <a:xfrm>
                <a:off x="5410200" y="4929090"/>
                <a:ext cx="1799339" cy="538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  <m:r>
                            <a:rPr lang="en-US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9DC21C-028F-E949-B83B-CD8246358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929090"/>
                <a:ext cx="1799339" cy="538096"/>
              </a:xfrm>
              <a:prstGeom prst="rect">
                <a:avLst/>
              </a:prstGeom>
              <a:blipFill>
                <a:blip r:embed="rId9"/>
                <a:stretch>
                  <a:fillRect l="-3521" r="-281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DF630E-4D3B-F548-A676-6BC7E4E2730E}"/>
                  </a:ext>
                </a:extLst>
              </p:cNvPr>
              <p:cNvSpPr txBox="1"/>
              <p:nvPr/>
            </p:nvSpPr>
            <p:spPr>
              <a:xfrm>
                <a:off x="2764689" y="4808801"/>
                <a:ext cx="1562286" cy="778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DF630E-4D3B-F548-A676-6BC7E4E27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89" y="4808801"/>
                <a:ext cx="1562286" cy="778675"/>
              </a:xfrm>
              <a:prstGeom prst="rect">
                <a:avLst/>
              </a:prstGeom>
              <a:blipFill>
                <a:blip r:embed="rId10"/>
                <a:stretch>
                  <a:fillRect r="-806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x-none"/>
              <a:t>Non-steady State Diffusion</a:t>
            </a:r>
            <a:br>
              <a:rPr lang="en-US" altLang="x-none"/>
            </a:br>
            <a:r>
              <a:rPr lang="en-US" altLang="x-none"/>
              <a:t>- Doping of Semiconductors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2E47B-958D-0441-AC3E-406F24C83E6E}"/>
              </a:ext>
            </a:extLst>
          </p:cNvPr>
          <p:cNvGrpSpPr/>
          <p:nvPr/>
        </p:nvGrpSpPr>
        <p:grpSpPr>
          <a:xfrm>
            <a:off x="304800" y="1143000"/>
            <a:ext cx="8686800" cy="5181600"/>
            <a:chOff x="457200" y="1676400"/>
            <a:chExt cx="8686800" cy="5181600"/>
          </a:xfrm>
        </p:grpSpPr>
        <p:pic>
          <p:nvPicPr>
            <p:cNvPr id="43011" name="Picture 5" descr="dop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2895600"/>
              <a:ext cx="492442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4" descr="ion beam implantati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35438"/>
              <a:ext cx="3713163" cy="27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8" descr="C:\My Documents\AP office doc\Publicity\useful images\PaulChu small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76400"/>
              <a:ext cx="2470150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65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D15D6C8-2B83-FACF-8A47-CB0CACC94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Work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FECA08DC-DF4B-786E-1D08-FCE29995A9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Reading for this lecture:</a:t>
            </a:r>
          </a:p>
          <a:p>
            <a:pPr marL="0" indent="0">
              <a:buNone/>
            </a:pPr>
            <a:r>
              <a:rPr lang="en-US" altLang="en-US" sz="2800" dirty="0"/>
              <a:t>Chapter 2.1-2.2 </a:t>
            </a:r>
            <a:r>
              <a:rPr lang="ja-JP" altLang="en-US" sz="2400">
                <a:solidFill>
                  <a:srgbClr val="FF0000"/>
                </a:solidFill>
              </a:rPr>
              <a:t>“</a:t>
            </a:r>
            <a:r>
              <a:rPr lang="en-US" altLang="ja-JP" sz="2400" i="1" dirty="0">
                <a:solidFill>
                  <a:srgbClr val="FF0000"/>
                </a:solidFill>
              </a:rPr>
              <a:t>Phase Transformations in Metals and Alloys</a:t>
            </a:r>
            <a:r>
              <a:rPr lang="ja-JP" altLang="en-US" sz="2400">
                <a:solidFill>
                  <a:srgbClr val="FF0000"/>
                </a:solidFill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</a:rPr>
              <a:t>, David A. Porter et al. </a:t>
            </a:r>
            <a:endParaRPr lang="en-US" altLang="en-US" sz="2000" dirty="0"/>
          </a:p>
          <a:p>
            <a:endParaRPr lang="en-US" altLang="en-US" dirty="0"/>
          </a:p>
          <a:p>
            <a:r>
              <a:rPr lang="en-US" altLang="en-US" dirty="0"/>
              <a:t>HW</a:t>
            </a:r>
            <a:r>
              <a:rPr lang="en-US" altLang="en-US"/>
              <a:t>: 2.1, 2.4, </a:t>
            </a:r>
            <a:endParaRPr lang="en-US" altLang="en-US" dirty="0"/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3DDC548F-44F3-51E7-24D4-F6B0F20D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C08E54-878C-DC4C-AC45-3F909E3CC5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F896C-4477-C3C7-7EEB-F2B57FDAA193}"/>
              </a:ext>
            </a:extLst>
          </p:cNvPr>
          <p:cNvSpPr txBox="1"/>
          <p:nvPr/>
        </p:nvSpPr>
        <p:spPr>
          <a:xfrm>
            <a:off x="7147034" y="14294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A4BDBFF0-0659-1540-834F-F12F4B499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Textbook and Reference 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032C12EC-AE1E-5B4C-8E7B-E32FF84D9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416141"/>
            <a:ext cx="8496300" cy="3360920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None/>
            </a:pPr>
            <a:r>
              <a:rPr lang="en-US" altLang="ja-JP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Textbook</a:t>
            </a: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</a:t>
            </a:r>
            <a:r>
              <a:rPr lang="ja-JP" altLang="en-US" sz="2000">
                <a:solidFill>
                  <a:srgbClr val="0070C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0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Phase Transformations in Metals and Alloys</a:t>
            </a:r>
            <a:r>
              <a:rPr lang="ja-JP" altLang="en-US" sz="2000">
                <a:solidFill>
                  <a:srgbClr val="0070C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David A. Porter, Kenneth E. Easterling, Mohamed Y. </a:t>
            </a:r>
            <a:r>
              <a:rPr lang="en-US" altLang="ja-JP" sz="20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Sherif</a:t>
            </a:r>
            <a:r>
              <a:rPr lang="en-US" altLang="ja-JP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3</a:t>
            </a:r>
            <a:r>
              <a:rPr lang="en-US" altLang="ja-JP" sz="2000" baseline="30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nd</a:t>
            </a:r>
            <a:r>
              <a:rPr lang="en-US" altLang="ja-JP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ed., CRC Press, 2009.</a:t>
            </a: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(TN690.P67 2009).  </a:t>
            </a:r>
          </a:p>
          <a:p>
            <a:pPr marL="0" indent="0" eaLnBrk="1" hangingPunct="1">
              <a:buNone/>
            </a:pPr>
            <a:endParaRPr lang="en-US" altLang="ja-JP" sz="20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ja-JP" sz="2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Homework assignment will be from this textbook</a:t>
            </a:r>
          </a:p>
          <a:p>
            <a:pPr eaLnBrk="1" hangingPunct="1"/>
            <a:endParaRPr lang="en-US" altLang="ja-JP" sz="1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ja-JP" sz="1800" b="1" dirty="0"/>
              <a:t>References</a:t>
            </a:r>
          </a:p>
          <a:p>
            <a:pPr marL="0" indent="0" eaLnBrk="1" hangingPunct="1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Dennis Ready, Kinetics in Materials Science and Engineering, 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SBN-13: 978-1482235661</a:t>
            </a:r>
            <a:endParaRPr lang="en-HK" sz="1800" dirty="0">
              <a:solidFill>
                <a:srgbClr val="000000"/>
              </a:solidFill>
              <a:effectLst/>
              <a:latin typeface="Courier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9735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6B524056-5B23-D44B-A339-5F802DFD3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Course Administration Matters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153F3D3C-F9B1-A74D-A316-FB744FAA0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Grade calculation: Mid term counts for 30%, Lab counts for 10%,  &amp; Final exam counts for 60%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You must obtain at least 30 marks in the final exam to pass the course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You have to do two labs.</a:t>
            </a:r>
          </a:p>
        </p:txBody>
      </p:sp>
    </p:spTree>
    <p:extLst>
      <p:ext uri="{BB962C8B-B14F-4D97-AF65-F5344CB8AC3E}">
        <p14:creationId xmlns:p14="http://schemas.microsoft.com/office/powerpoint/2010/main" val="362553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1887A80A-96D4-772F-B48B-7CB0436A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B00340-C323-BE42-8DB9-421923F122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1A9C3B4-502F-B9DB-BBB8-2A1417908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Active student participation in class </a:t>
            </a:r>
            <a:r>
              <a:rPr lang="en-US" altLang="en-US" sz="2800" dirty="0">
                <a:solidFill>
                  <a:srgbClr val="FF0000"/>
                </a:solidFill>
              </a:rPr>
              <a:t>required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9E217F15-4280-C9FB-164D-05F87935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7724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dice will be rolled to determine who participates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0.2% will be deducted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if you are not present in the class to answer a quiz; 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0.2% will be given if you give the right answer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0.2% will be given to a volunteer who gives the right answer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No credit will be given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deducted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if you give a wrong answer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No one get called more than twice for each lecture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Credit earned from quizzes will be incorporated into the mid-term score</a:t>
            </a:r>
          </a:p>
          <a:p>
            <a:pPr>
              <a:spcBef>
                <a:spcPts val="60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01861C1-8B48-99E7-B75C-015A4AAB0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Quiz Coordinate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38B47B6A-85E3-8F44-48CF-71E53638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63256-821E-B841-8186-F6E096546C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4A96F80-23E0-EA0A-B0CF-D55C97A93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41237"/>
              </p:ext>
            </p:extLst>
          </p:nvPr>
        </p:nvGraphicFramePr>
        <p:xfrm>
          <a:off x="381000" y="1143000"/>
          <a:ext cx="84582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492">
                  <a:extLst>
                    <a:ext uri="{9D8B030D-6E8A-4147-A177-3AD203B41FA5}">
                      <a16:colId xmlns:a16="http://schemas.microsoft.com/office/drawing/2014/main" val="359246660"/>
                    </a:ext>
                  </a:extLst>
                </a:gridCol>
                <a:gridCol w="1449908">
                  <a:extLst>
                    <a:ext uri="{9D8B030D-6E8A-4147-A177-3AD203B41FA5}">
                      <a16:colId xmlns:a16="http://schemas.microsoft.com/office/drawing/2014/main" val="291016108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7594109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907898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532783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1514598"/>
                    </a:ext>
                  </a:extLst>
                </a:gridCol>
              </a:tblGrid>
              <a:tr h="127635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1-1. Chan Chun Kit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1-2.Kwok Wing 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1-3. Lee Ka 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1-4. Leung chi 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1-5. Li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1-6. Li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</a:rPr>
                        <a:t>Shiyin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70047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r>
                        <a:rPr lang="en-US" sz="1050" dirty="0"/>
                        <a:t>2-1. Li </a:t>
                      </a:r>
                      <a:r>
                        <a:rPr lang="en-US" sz="1050" dirty="0" err="1"/>
                        <a:t>Shuk</a:t>
                      </a:r>
                      <a:r>
                        <a:rPr lang="en-US" sz="1050" dirty="0"/>
                        <a:t> 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2-2 Li </a:t>
                      </a:r>
                      <a:r>
                        <a:rPr lang="en-US" sz="1000" dirty="0" err="1"/>
                        <a:t>Yipeng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2-3. Lin </a:t>
                      </a:r>
                      <a:r>
                        <a:rPr lang="en-US" sz="1000" dirty="0" err="1"/>
                        <a:t>Zhixing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2-4. Liu Da Hong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2-5 </a:t>
                      </a:r>
                      <a:r>
                        <a:rPr lang="en-US" sz="1000" dirty="0" err="1"/>
                        <a:t>Luk</a:t>
                      </a:r>
                      <a:r>
                        <a:rPr lang="en-US" sz="1000" dirty="0"/>
                        <a:t> Chun 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2.6 Peng Hai 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678878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r>
                        <a:rPr lang="en-US" sz="1000" dirty="0"/>
                        <a:t>3-1 Tsang Yuen 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3-2 Tsoi Tsz Yin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3-3 Wang </a:t>
                      </a:r>
                      <a:r>
                        <a:rPr lang="en-US" sz="1000" dirty="0" err="1"/>
                        <a:t>Bofan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3-4 Wu Hao Chun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3-5 Yi </a:t>
                      </a:r>
                      <a:r>
                        <a:rPr lang="en-US" sz="1000" dirty="0" err="1"/>
                        <a:t>JInghao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3-6 Yue </a:t>
                      </a:r>
                      <a:r>
                        <a:rPr lang="en-US" sz="1000" dirty="0" err="1"/>
                        <a:t>Zijun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98359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r>
                        <a:rPr lang="en-US" sz="1000" dirty="0"/>
                        <a:t>4-1 Zhao </a:t>
                      </a:r>
                      <a:r>
                        <a:rPr lang="en-US" sz="1000" dirty="0" err="1"/>
                        <a:t>Yuxuan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4-2 Zhu </a:t>
                      </a:r>
                      <a:r>
                        <a:rPr lang="en-US" sz="1000" dirty="0" err="1"/>
                        <a:t>Sihong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0454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9DFA6C87-51EF-5F36-5542-1BEBCBD2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6" y="1429304"/>
            <a:ext cx="961768" cy="915624"/>
          </a:xfrm>
          <a:prstGeom prst="rect">
            <a:avLst/>
          </a:prstGeom>
        </p:spPr>
      </p:pic>
      <p:pic>
        <p:nvPicPr>
          <p:cNvPr id="6" name="Picture 5" descr="A picture containing smiling, person, person, posing&#10;&#10;Description automatically generated">
            <a:extLst>
              <a:ext uri="{FF2B5EF4-FFF2-40B4-BE49-F238E27FC236}">
                <a16:creationId xmlns:a16="http://schemas.microsoft.com/office/drawing/2014/main" id="{F36BD878-A3C2-A901-B379-B4C47BBCB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56" y="1355424"/>
            <a:ext cx="1066800" cy="1008000"/>
          </a:xfrm>
          <a:prstGeom prst="rect">
            <a:avLst/>
          </a:prstGeom>
        </p:spPr>
      </p:pic>
      <p:pic>
        <p:nvPicPr>
          <p:cNvPr id="8" name="Picture 7" descr="A person with dark hair&#10;&#10;Description automatically generated with low confidence">
            <a:extLst>
              <a:ext uri="{FF2B5EF4-FFF2-40B4-BE49-F238E27FC236}">
                <a16:creationId xmlns:a16="http://schemas.microsoft.com/office/drawing/2014/main" id="{96F77B93-EA7E-AB64-1597-087A80961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568" y="1373959"/>
            <a:ext cx="1066800" cy="1010653"/>
          </a:xfrm>
          <a:prstGeom prst="rect">
            <a:avLst/>
          </a:prstGeom>
        </p:spPr>
      </p:pic>
      <p:pic>
        <p:nvPicPr>
          <p:cNvPr id="10" name="Picture 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72AC8BA-E971-8FBF-A0B9-191820055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355424"/>
            <a:ext cx="1025612" cy="1008000"/>
          </a:xfrm>
          <a:prstGeom prst="rect">
            <a:avLst/>
          </a:prstGeom>
        </p:spPr>
      </p:pic>
      <p:pic>
        <p:nvPicPr>
          <p:cNvPr id="12" name="Picture 11" descr="A picture containing person, indoor, young, posing&#10;&#10;Description automatically generated">
            <a:extLst>
              <a:ext uri="{FF2B5EF4-FFF2-40B4-BE49-F238E27FC236}">
                <a16:creationId xmlns:a16="http://schemas.microsoft.com/office/drawing/2014/main" id="{CBA4A417-C58A-1626-45FC-A2CB87033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168" y="1337495"/>
            <a:ext cx="1025612" cy="1065059"/>
          </a:xfrm>
          <a:prstGeom prst="rect">
            <a:avLst/>
          </a:prstGeom>
        </p:spPr>
      </p:pic>
      <p:pic>
        <p:nvPicPr>
          <p:cNvPr id="14" name="Picture 13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6726A62F-2DA4-5F34-CFEB-03BF9F1FC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3612" y="1371389"/>
            <a:ext cx="911660" cy="1051200"/>
          </a:xfrm>
          <a:prstGeom prst="rect">
            <a:avLst/>
          </a:prstGeom>
        </p:spPr>
      </p:pic>
      <p:pic>
        <p:nvPicPr>
          <p:cNvPr id="16" name="Picture 15" descr="A person with dark hair&#10;&#10;Description automatically generated with low confidence">
            <a:extLst>
              <a:ext uri="{FF2B5EF4-FFF2-40B4-BE49-F238E27FC236}">
                <a16:creationId xmlns:a16="http://schemas.microsoft.com/office/drawing/2014/main" id="{F4FC8AB1-BB20-0D44-50AB-6BD4E3656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631232"/>
            <a:ext cx="796724" cy="998094"/>
          </a:xfrm>
          <a:prstGeom prst="rect">
            <a:avLst/>
          </a:prstGeom>
        </p:spPr>
      </p:pic>
      <p:pic>
        <p:nvPicPr>
          <p:cNvPr id="18" name="Picture 17" descr="A person with a cigarette in the mouth&#10;&#10;Description automatically generated">
            <a:extLst>
              <a:ext uri="{FF2B5EF4-FFF2-40B4-BE49-F238E27FC236}">
                <a16:creationId xmlns:a16="http://schemas.microsoft.com/office/drawing/2014/main" id="{EAA3881F-F3D8-0593-E813-3D15ABA91B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5212" y="2657813"/>
            <a:ext cx="936000" cy="1008000"/>
          </a:xfrm>
          <a:prstGeom prst="rect">
            <a:avLst/>
          </a:prstGeom>
        </p:spPr>
      </p:pic>
      <p:pic>
        <p:nvPicPr>
          <p:cNvPr id="20" name="Picture 19" descr="A picture containing person, sky, posing&#10;&#10;Description automatically generated">
            <a:extLst>
              <a:ext uri="{FF2B5EF4-FFF2-40B4-BE49-F238E27FC236}">
                <a16:creationId xmlns:a16="http://schemas.microsoft.com/office/drawing/2014/main" id="{E6020DB5-636B-294D-3DE6-3316E1DAC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8940" y="2631232"/>
            <a:ext cx="936000" cy="1053000"/>
          </a:xfrm>
          <a:prstGeom prst="rect">
            <a:avLst/>
          </a:prstGeom>
        </p:spPr>
      </p:pic>
      <p:pic>
        <p:nvPicPr>
          <p:cNvPr id="22" name="Picture 21" descr="A picture containing person, wall, indoor, looking&#10;&#10;Description automatically generated">
            <a:extLst>
              <a:ext uri="{FF2B5EF4-FFF2-40B4-BE49-F238E27FC236}">
                <a16:creationId xmlns:a16="http://schemas.microsoft.com/office/drawing/2014/main" id="{EC9D5FAB-820C-9C8C-AC2C-BEF3692168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927" y="2631232"/>
            <a:ext cx="858140" cy="1034581"/>
          </a:xfrm>
          <a:prstGeom prst="rect">
            <a:avLst/>
          </a:prstGeom>
        </p:spPr>
      </p:pic>
      <p:pic>
        <p:nvPicPr>
          <p:cNvPr id="24" name="Picture 2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D43AB57-1CEC-6F16-3331-33BEF479CB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2974" y="2642502"/>
            <a:ext cx="936000" cy="1030459"/>
          </a:xfrm>
          <a:prstGeom prst="rect">
            <a:avLst/>
          </a:prstGeom>
        </p:spPr>
      </p:pic>
      <p:pic>
        <p:nvPicPr>
          <p:cNvPr id="26" name="Picture 25" descr="A person with dark hair&#10;&#10;Description automatically generated with low confidence">
            <a:extLst>
              <a:ext uri="{FF2B5EF4-FFF2-40B4-BE49-F238E27FC236}">
                <a16:creationId xmlns:a16="http://schemas.microsoft.com/office/drawing/2014/main" id="{819D2239-450C-AF0E-33BB-572E6052FB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3612" y="2658005"/>
            <a:ext cx="936000" cy="1007808"/>
          </a:xfrm>
          <a:prstGeom prst="rect">
            <a:avLst/>
          </a:prstGeom>
        </p:spPr>
      </p:pic>
      <p:pic>
        <p:nvPicPr>
          <p:cNvPr id="28" name="Picture 27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AD18147E-45E0-8597-ECEE-9AAB75597C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300" y="3915630"/>
            <a:ext cx="872924" cy="942664"/>
          </a:xfrm>
          <a:prstGeom prst="rect">
            <a:avLst/>
          </a:prstGeom>
        </p:spPr>
      </p:pic>
      <p:pic>
        <p:nvPicPr>
          <p:cNvPr id="30" name="Picture 29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2E5B2553-0525-F9C0-9E9E-89F6F5E05B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3072" y="3961425"/>
            <a:ext cx="858140" cy="1022834"/>
          </a:xfrm>
          <a:prstGeom prst="rect">
            <a:avLst/>
          </a:prstGeom>
        </p:spPr>
      </p:pic>
      <p:pic>
        <p:nvPicPr>
          <p:cNvPr id="32" name="Picture 31" descr="A close up of a child&#10;&#10;Description automatically generated with medium confidence">
            <a:extLst>
              <a:ext uri="{FF2B5EF4-FFF2-40B4-BE49-F238E27FC236}">
                <a16:creationId xmlns:a16="http://schemas.microsoft.com/office/drawing/2014/main" id="{11A5DE03-34FE-946D-60F2-42F271EE72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95060" y="3930852"/>
            <a:ext cx="858140" cy="1052770"/>
          </a:xfrm>
          <a:prstGeom prst="rect">
            <a:avLst/>
          </a:prstGeom>
        </p:spPr>
      </p:pic>
      <p:pic>
        <p:nvPicPr>
          <p:cNvPr id="34" name="Picture 3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1DA908CE-1314-6DC0-4D3E-8B0E7B59FE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2851" y="3894413"/>
            <a:ext cx="881216" cy="1074244"/>
          </a:xfrm>
          <a:prstGeom prst="rect">
            <a:avLst/>
          </a:prstGeom>
        </p:spPr>
      </p:pic>
      <p:pic>
        <p:nvPicPr>
          <p:cNvPr id="36" name="Picture 35" descr="A picture containing person, young, posing&#10;&#10;Description automatically generated">
            <a:extLst>
              <a:ext uri="{FF2B5EF4-FFF2-40B4-BE49-F238E27FC236}">
                <a16:creationId xmlns:a16="http://schemas.microsoft.com/office/drawing/2014/main" id="{226E1D36-A595-0DF2-FAC6-F882853261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7780" y="3910977"/>
            <a:ext cx="936000" cy="1057680"/>
          </a:xfrm>
          <a:prstGeom prst="rect">
            <a:avLst/>
          </a:prstGeom>
        </p:spPr>
      </p:pic>
      <p:pic>
        <p:nvPicPr>
          <p:cNvPr id="38" name="Picture 37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906AF66A-8D99-4B7E-A2D3-E84E8C5ABA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50610" y="3907567"/>
            <a:ext cx="881216" cy="1099339"/>
          </a:xfrm>
          <a:prstGeom prst="rect">
            <a:avLst/>
          </a:prstGeom>
        </p:spPr>
      </p:pic>
      <p:pic>
        <p:nvPicPr>
          <p:cNvPr id="40" name="Picture 39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1D952B06-8194-AB8C-3019-8E33167BC17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3842" y="5196037"/>
            <a:ext cx="872924" cy="1014255"/>
          </a:xfrm>
          <a:prstGeom prst="rect">
            <a:avLst/>
          </a:prstGeom>
        </p:spPr>
      </p:pic>
      <p:pic>
        <p:nvPicPr>
          <p:cNvPr id="42" name="Picture 41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A68A2F3E-AEDB-2191-2900-B4586D6E0C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93402" y="5196037"/>
            <a:ext cx="982206" cy="10523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8DEC7A3-C7E4-2ECF-7EDE-AE14AF5C7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3200" dirty="0"/>
              <a:t>Diffusion I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791F87B6-2F4D-068A-2FEF-704C24A8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08DE18-CE94-BD47-80D4-752D95FAA1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7412" name="TextBox 7">
            <a:extLst>
              <a:ext uri="{FF2B5EF4-FFF2-40B4-BE49-F238E27FC236}">
                <a16:creationId xmlns:a16="http://schemas.microsoft.com/office/drawing/2014/main" id="{069EBFD2-E421-9905-7C2F-A446A089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575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Diffusion is driven by Gibbs free energy (Fig. 2.1)</a:t>
            </a:r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DED0B346-794F-069B-AFB6-BDC445F5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666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Vacancy mechanism      Interstitial mechanism</a:t>
            </a:r>
          </a:p>
        </p:txBody>
      </p:sp>
      <p:pic>
        <p:nvPicPr>
          <p:cNvPr id="17414" name="Picture 5" descr="active-energy">
            <a:extLst>
              <a:ext uri="{FF2B5EF4-FFF2-40B4-BE49-F238E27FC236}">
                <a16:creationId xmlns:a16="http://schemas.microsoft.com/office/drawing/2014/main" id="{67A7D8BA-BFDC-1E60-9265-945EF70459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4923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inter-diffusion">
            <a:extLst>
              <a:ext uri="{FF2B5EF4-FFF2-40B4-BE49-F238E27FC236}">
                <a16:creationId xmlns:a16="http://schemas.microsoft.com/office/drawing/2014/main" id="{C01D7B37-2508-585D-E305-2C20CF912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2263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>
            <a:extLst>
              <a:ext uri="{FF2B5EF4-FFF2-40B4-BE49-F238E27FC236}">
                <a16:creationId xmlns:a16="http://schemas.microsoft.com/office/drawing/2014/main" id="{B16F044E-FF19-6439-6446-2AFE146E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61473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C502725-2842-EF45-BB78-3EF42A341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871" y="223802"/>
            <a:ext cx="7772400" cy="870786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Steady state diffusion (</a:t>
            </a:r>
            <a:r>
              <a:rPr lang="en-US" altLang="en-US" sz="2800" dirty="0"/>
              <a:t>Interstitial Diffusion)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000817BE-11DD-5E4E-8A6F-240817EE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1C91B0-4141-9045-9A4A-2BB964F3FC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7D82C8-7227-884A-9480-D01749CC0DB2}"/>
              </a:ext>
            </a:extLst>
          </p:cNvPr>
          <p:cNvGrpSpPr/>
          <p:nvPr/>
        </p:nvGrpSpPr>
        <p:grpSpPr>
          <a:xfrm>
            <a:off x="3735744" y="2150205"/>
            <a:ext cx="5234240" cy="3979879"/>
            <a:chOff x="2332647" y="2541016"/>
            <a:chExt cx="5234240" cy="3810572"/>
          </a:xfrm>
        </p:grpSpPr>
        <p:sp>
          <p:nvSpPr>
            <p:cNvPr id="19468" name="Line 6">
              <a:extLst>
                <a:ext uri="{FF2B5EF4-FFF2-40B4-BE49-F238E27FC236}">
                  <a16:creationId xmlns:a16="http://schemas.microsoft.com/office/drawing/2014/main" id="{A1A29A3C-5DA3-5045-8DDD-514109D3F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466" y="4803083"/>
              <a:ext cx="5829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Text Box 8">
              <a:extLst>
                <a:ext uri="{FF2B5EF4-FFF2-40B4-BE49-F238E27FC236}">
                  <a16:creationId xmlns:a16="http://schemas.microsoft.com/office/drawing/2014/main" id="{CF00DE9D-4EFA-324C-80C0-3E7957FD5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9530" y="3149931"/>
              <a:ext cx="3832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9470" name="Text Box 9">
              <a:extLst>
                <a:ext uri="{FF2B5EF4-FFF2-40B4-BE49-F238E27FC236}">
                  <a16:creationId xmlns:a16="http://schemas.microsoft.com/office/drawing/2014/main" id="{92717C55-9C6E-D044-A125-A8732DC41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9530" y="3595010"/>
              <a:ext cx="3832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9471" name="Text Box 11">
              <a:extLst>
                <a:ext uri="{FF2B5EF4-FFF2-40B4-BE49-F238E27FC236}">
                  <a16:creationId xmlns:a16="http://schemas.microsoft.com/office/drawing/2014/main" id="{4A94A8D9-753E-934B-A9AE-5A8797319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647" y="2541016"/>
              <a:ext cx="5234240" cy="32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3300"/>
                  </a:solidFill>
                </a:rPr>
                <a:t>J (flux) = Net flow of atoms per unit area per unit time</a:t>
              </a:r>
            </a:p>
          </p:txBody>
        </p:sp>
        <p:pic>
          <p:nvPicPr>
            <p:cNvPr id="19472" name="Picture 16" descr="diffusion">
              <a:extLst>
                <a:ext uri="{FF2B5EF4-FFF2-40B4-BE49-F238E27FC236}">
                  <a16:creationId xmlns:a16="http://schemas.microsoft.com/office/drawing/2014/main" id="{52FFA81E-DD8E-F54F-95F1-E5E9911AA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58" y="2895600"/>
              <a:ext cx="2987626" cy="345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13">
              <a:extLst>
                <a:ext uri="{FF2B5EF4-FFF2-40B4-BE49-F238E27FC236}">
                  <a16:creationId xmlns:a16="http://schemas.microsoft.com/office/drawing/2014/main" id="{9803B70A-26B7-8840-8316-2E76FF628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5801" y="3054557"/>
              <a:ext cx="15491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Solute atom flow</a:t>
              </a:r>
            </a:p>
          </p:txBody>
        </p:sp>
        <p:sp>
          <p:nvSpPr>
            <p:cNvPr id="19474" name="Text Box 14">
              <a:extLst>
                <a:ext uri="{FF2B5EF4-FFF2-40B4-BE49-F238E27FC236}">
                  <a16:creationId xmlns:a16="http://schemas.microsoft.com/office/drawing/2014/main" id="{236BE67D-90E1-4F4D-BC9C-404B8AB9B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676" y="5379806"/>
              <a:ext cx="9230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Diffusing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atoms</a:t>
              </a:r>
            </a:p>
          </p:txBody>
        </p:sp>
        <p:sp>
          <p:nvSpPr>
            <p:cNvPr id="19475" name="Text Box 10">
              <a:extLst>
                <a:ext uri="{FF2B5EF4-FFF2-40B4-BE49-F238E27FC236}">
                  <a16:creationId xmlns:a16="http://schemas.microsoft.com/office/drawing/2014/main" id="{FA9221D0-980E-7E49-8E44-9A82E3231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930" y="5323667"/>
              <a:ext cx="61263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Unit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Area</a:t>
              </a:r>
            </a:p>
          </p:txBody>
        </p:sp>
        <p:sp>
          <p:nvSpPr>
            <p:cNvPr id="19476" name="Text Box 7">
              <a:extLst>
                <a:ext uri="{FF2B5EF4-FFF2-40B4-BE49-F238E27FC236}">
                  <a16:creationId xmlns:a16="http://schemas.microsoft.com/office/drawing/2014/main" id="{E8C5A21C-CBD6-6941-9A1C-9E634C96D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3340679"/>
              <a:ext cx="135482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Concentration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Of diffusing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atoms</a:t>
              </a:r>
            </a:p>
          </p:txBody>
        </p:sp>
        <p:sp>
          <p:nvSpPr>
            <p:cNvPr id="19477" name="Text Box 5">
              <a:extLst>
                <a:ext uri="{FF2B5EF4-FFF2-40B4-BE49-F238E27FC236}">
                  <a16:creationId xmlns:a16="http://schemas.microsoft.com/office/drawing/2014/main" id="{A09BB606-E7F5-E74A-A78F-3843B31AF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881" y="4612334"/>
              <a:ext cx="10147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Distance x</a:t>
              </a:r>
            </a:p>
          </p:txBody>
        </p:sp>
      </p:grpSp>
      <p:cxnSp>
        <p:nvCxnSpPr>
          <p:cNvPr id="19461" name="Straight Arrow Connector 18">
            <a:extLst>
              <a:ext uri="{FF2B5EF4-FFF2-40B4-BE49-F238E27FC236}">
                <a16:creationId xmlns:a16="http://schemas.microsoft.com/office/drawing/2014/main" id="{87561DDE-E26F-DA46-A611-10D149E9B7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55280" y="4145574"/>
            <a:ext cx="990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20">
            <a:extLst>
              <a:ext uri="{FF2B5EF4-FFF2-40B4-BE49-F238E27FC236}">
                <a16:creationId xmlns:a16="http://schemas.microsoft.com/office/drawing/2014/main" id="{B8B11233-3D91-034F-9801-2C28F45BF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602" y="3680457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</a:rPr>
              <a:t>α</a:t>
            </a:r>
          </a:p>
        </p:txBody>
      </p:sp>
      <p:sp>
        <p:nvSpPr>
          <p:cNvPr id="19465" name="TextBox 19">
            <a:extLst>
              <a:ext uri="{FF2B5EF4-FFF2-40B4-BE49-F238E27FC236}">
                <a16:creationId xmlns:a16="http://schemas.microsoft.com/office/drawing/2014/main" id="{6DC70AF7-8B41-544A-8718-22C3C62B3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" y="1386195"/>
            <a:ext cx="238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Fick</a:t>
            </a:r>
            <a:r>
              <a:rPr lang="ja-JP" altLang="en-US" sz="2400"/>
              <a:t>’</a:t>
            </a:r>
            <a:r>
              <a:rPr lang="en-US" altLang="ja-JP" sz="2400"/>
              <a:t>s First Law:</a:t>
            </a:r>
            <a:endParaRPr lang="en-US" altLang="en-US" sz="2400"/>
          </a:p>
        </p:txBody>
      </p:sp>
      <p:graphicFrame>
        <p:nvGraphicFramePr>
          <p:cNvPr id="19466" name="Object 1">
            <a:extLst>
              <a:ext uri="{FF2B5EF4-FFF2-40B4-BE49-F238E27FC236}">
                <a16:creationId xmlns:a16="http://schemas.microsoft.com/office/drawing/2014/main" id="{92E1AE01-F6E1-1F4B-B736-55920A5F0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295400"/>
          <a:ext cx="1352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500" imgH="393700" progId="Equation.3">
                  <p:embed/>
                </p:oleObj>
              </mc:Choice>
              <mc:Fallback>
                <p:oleObj name="Equation" r:id="rId4" imgW="698500" imgH="393700" progId="Equation.3">
                  <p:embed/>
                  <p:pic>
                    <p:nvPicPr>
                      <p:cNvPr id="19466" name="Object 1">
                        <a:extLst>
                          <a:ext uri="{FF2B5EF4-FFF2-40B4-BE49-F238E27FC236}">
                            <a16:creationId xmlns:a16="http://schemas.microsoft.com/office/drawing/2014/main" id="{92E1AE01-F6E1-1F4B-B736-55920A5F0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95400"/>
                        <a:ext cx="1352550" cy="7620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E8232B2-FD94-3443-84C0-9D236D59558D}"/>
              </a:ext>
            </a:extLst>
          </p:cNvPr>
          <p:cNvGrpSpPr/>
          <p:nvPr/>
        </p:nvGrpSpPr>
        <p:grpSpPr>
          <a:xfrm>
            <a:off x="5347698" y="6082917"/>
            <a:ext cx="2005765" cy="365052"/>
            <a:chOff x="5345530" y="5527843"/>
            <a:chExt cx="2005765" cy="365052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F2B0DC9C-9F27-D747-8640-FC39457C5AFC}"/>
                </a:ext>
              </a:extLst>
            </p:cNvPr>
            <p:cNvSpPr/>
            <p:nvPr/>
          </p:nvSpPr>
          <p:spPr bwMode="auto">
            <a:xfrm>
              <a:off x="5345530" y="5547352"/>
              <a:ext cx="2005765" cy="345543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AE7950-F316-1E4D-BBF3-A5A889F6674D}"/>
                </a:ext>
              </a:extLst>
            </p:cNvPr>
            <p:cNvGrpSpPr/>
            <p:nvPr/>
          </p:nvGrpSpPr>
          <p:grpSpPr>
            <a:xfrm>
              <a:off x="5791200" y="5547352"/>
              <a:ext cx="61143" cy="345543"/>
              <a:chOff x="5791200" y="5547352"/>
              <a:chExt cx="61143" cy="345543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8B33224-1D7B-7543-8991-9E5A1A1DF68B}"/>
                  </a:ext>
                </a:extLst>
              </p:cNvPr>
              <p:cNvCxnSpPr/>
              <p:nvPr/>
            </p:nvCxnSpPr>
            <p:spPr bwMode="auto">
              <a:xfrm flipH="1">
                <a:off x="5791200" y="5547352"/>
                <a:ext cx="61143" cy="940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EA1B3DF-E018-8948-8E8C-B1AEA0EEC5FE}"/>
                  </a:ext>
                </a:extLst>
              </p:cNvPr>
              <p:cNvCxnSpPr/>
              <p:nvPr/>
            </p:nvCxnSpPr>
            <p:spPr bwMode="auto">
              <a:xfrm>
                <a:off x="5791200" y="5641416"/>
                <a:ext cx="0" cy="2514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ABFBAC-1A10-E24C-A8FF-9F744B3751D6}"/>
                </a:ext>
              </a:extLst>
            </p:cNvPr>
            <p:cNvGrpSpPr/>
            <p:nvPr/>
          </p:nvGrpSpPr>
          <p:grpSpPr>
            <a:xfrm>
              <a:off x="6812370" y="5527843"/>
              <a:ext cx="61143" cy="345543"/>
              <a:chOff x="5791200" y="5547352"/>
              <a:chExt cx="61143" cy="34554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6B2F02-8244-B245-A1C2-56CD0F849D2E}"/>
                  </a:ext>
                </a:extLst>
              </p:cNvPr>
              <p:cNvCxnSpPr/>
              <p:nvPr/>
            </p:nvCxnSpPr>
            <p:spPr bwMode="auto">
              <a:xfrm flipH="1">
                <a:off x="5791200" y="5547352"/>
                <a:ext cx="61143" cy="940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85F6D63-6524-0C4A-828D-74FF1946AD06}"/>
                  </a:ext>
                </a:extLst>
              </p:cNvPr>
              <p:cNvCxnSpPr/>
              <p:nvPr/>
            </p:nvCxnSpPr>
            <p:spPr bwMode="auto">
              <a:xfrm>
                <a:off x="5791200" y="5641416"/>
                <a:ext cx="0" cy="2514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32EAE7A-B8F1-E046-A2FA-843CB26A055C}"/>
              </a:ext>
            </a:extLst>
          </p:cNvPr>
          <p:cNvSpPr txBox="1"/>
          <p:nvPr/>
        </p:nvSpPr>
        <p:spPr>
          <a:xfrm>
            <a:off x="5669318" y="423900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FFCEAB-B3FF-0D44-B973-B84D375EFF16}"/>
              </a:ext>
            </a:extLst>
          </p:cNvPr>
          <p:cNvSpPr txBox="1"/>
          <p:nvPr/>
        </p:nvSpPr>
        <p:spPr>
          <a:xfrm>
            <a:off x="6686078" y="422823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63" name="TextBox 22">
            <a:extLst>
              <a:ext uri="{FF2B5EF4-FFF2-40B4-BE49-F238E27FC236}">
                <a16:creationId xmlns:a16="http://schemas.microsoft.com/office/drawing/2014/main" id="{03633B24-3444-394F-8D82-95E41C7E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806" y="600584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64" name="TextBox 23">
            <a:extLst>
              <a:ext uri="{FF2B5EF4-FFF2-40B4-BE49-F238E27FC236}">
                <a16:creationId xmlns:a16="http://schemas.microsoft.com/office/drawing/2014/main" id="{D57FD7F8-3ACC-534B-8414-4F979044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269" y="5976956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B6843-FACD-1848-98A9-6DFE7EA1DB78}"/>
              </a:ext>
            </a:extLst>
          </p:cNvPr>
          <p:cNvSpPr txBox="1"/>
          <p:nvPr/>
        </p:nvSpPr>
        <p:spPr>
          <a:xfrm>
            <a:off x="4614581" y="1239147"/>
            <a:ext cx="408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 is concentration, D is diffusion coefficient</a:t>
            </a:r>
          </a:p>
          <a:p>
            <a:r>
              <a:rPr lang="en-US" sz="1600" dirty="0">
                <a:latin typeface="Symbol" pitchFamily="2" charset="2"/>
              </a:rPr>
              <a:t>G</a:t>
            </a:r>
            <a:r>
              <a:rPr lang="en-US" sz="1600" dirty="0"/>
              <a:t> Is the solute atom jumping frequency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2D9396-444A-AA4A-821C-7456F65339E4}"/>
                  </a:ext>
                </a:extLst>
              </p:cNvPr>
              <p:cNvSpPr txBox="1"/>
              <p:nvPr/>
            </p:nvSpPr>
            <p:spPr>
              <a:xfrm>
                <a:off x="671782" y="2065072"/>
                <a:ext cx="1213474" cy="436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2D9396-444A-AA4A-821C-7456F6533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82" y="2065072"/>
                <a:ext cx="1213474" cy="436530"/>
              </a:xfrm>
              <a:prstGeom prst="rect">
                <a:avLst/>
              </a:prstGeom>
              <a:blipFill>
                <a:blip r:embed="rId7"/>
                <a:stretch>
                  <a:fillRect l="-8247" t="-2285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3DB799-E42F-304D-9F75-E54AADB278EE}"/>
                  </a:ext>
                </a:extLst>
              </p:cNvPr>
              <p:cNvSpPr txBox="1"/>
              <p:nvPr/>
            </p:nvSpPr>
            <p:spPr>
              <a:xfrm>
                <a:off x="671782" y="2679087"/>
                <a:ext cx="1354822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⃖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3DB799-E42F-304D-9F75-E54AADB2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82" y="2679087"/>
                <a:ext cx="1354822" cy="578235"/>
              </a:xfrm>
              <a:prstGeom prst="rect">
                <a:avLst/>
              </a:prstGeom>
              <a:blipFill>
                <a:blip r:embed="rId8"/>
                <a:stretch>
                  <a:fillRect l="-7407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4F35E-2A9B-1E46-8FBE-410ED625C9C2}"/>
                  </a:ext>
                </a:extLst>
              </p:cNvPr>
              <p:cNvSpPr txBox="1"/>
              <p:nvPr/>
            </p:nvSpPr>
            <p:spPr>
              <a:xfrm>
                <a:off x="603169" y="3437094"/>
                <a:ext cx="2593653" cy="4365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⃖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4F35E-2A9B-1E46-8FBE-410ED625C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9" y="3437094"/>
                <a:ext cx="2593653" cy="436530"/>
              </a:xfrm>
              <a:prstGeom prst="rect">
                <a:avLst/>
              </a:prstGeom>
              <a:blipFill>
                <a:blip r:embed="rId9"/>
                <a:stretch>
                  <a:fillRect l="-4390" t="-22857" r="-14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4D6D25-35AF-0640-B137-CF0EBC67F40C}"/>
                  </a:ext>
                </a:extLst>
              </p:cNvPr>
              <p:cNvSpPr txBox="1"/>
              <p:nvPr/>
            </p:nvSpPr>
            <p:spPr>
              <a:xfrm>
                <a:off x="262870" y="4746341"/>
                <a:ext cx="2848382" cy="527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4D6D25-35AF-0640-B137-CF0EBC67F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0" y="4746341"/>
                <a:ext cx="2848382" cy="527004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8AEECD-03F8-4141-8B34-E21F6287BA56}"/>
                  </a:ext>
                </a:extLst>
              </p:cNvPr>
              <p:cNvSpPr txBox="1"/>
              <p:nvPr/>
            </p:nvSpPr>
            <p:spPr>
              <a:xfrm>
                <a:off x="603168" y="3969028"/>
                <a:ext cx="356528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/V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/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8AEECD-03F8-4141-8B34-E21F6287B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8" y="3969028"/>
                <a:ext cx="3565283" cy="615553"/>
              </a:xfrm>
              <a:prstGeom prst="rect">
                <a:avLst/>
              </a:prstGeom>
              <a:blipFill>
                <a:blip r:embed="rId11"/>
                <a:stretch>
                  <a:fillRect l="-2482" t="-12245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295240-7C5F-3C46-BD8B-519017341395}"/>
              </a:ext>
            </a:extLst>
          </p:cNvPr>
          <p:cNvSpPr txBox="1"/>
          <p:nvPr/>
        </p:nvSpPr>
        <p:spPr>
          <a:xfrm>
            <a:off x="7431056" y="605819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Area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0E09E8-D295-C24F-B618-412FF3AE09F7}"/>
                  </a:ext>
                </a:extLst>
              </p:cNvPr>
              <p:cNvSpPr txBox="1"/>
              <p:nvPr/>
            </p:nvSpPr>
            <p:spPr>
              <a:xfrm>
                <a:off x="678875" y="5359634"/>
                <a:ext cx="2848382" cy="480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dirty="0"/>
                  <a:t> = 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0E09E8-D295-C24F-B618-412FF3AE0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5" y="5359634"/>
                <a:ext cx="2848382" cy="480388"/>
              </a:xfrm>
              <a:prstGeom prst="rect">
                <a:avLst/>
              </a:prstGeom>
              <a:blipFill>
                <a:blip r:embed="rId12"/>
                <a:stretch>
                  <a:fillRect l="-400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F12C21-987C-DD4C-A515-D0E53323E434}"/>
                  </a:ext>
                </a:extLst>
              </p:cNvPr>
              <p:cNvSpPr/>
              <p:nvPr/>
            </p:nvSpPr>
            <p:spPr>
              <a:xfrm>
                <a:off x="3430153" y="5922124"/>
                <a:ext cx="1214371" cy="668709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F12C21-987C-DD4C-A515-D0E53323E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53" y="5922124"/>
                <a:ext cx="1214371" cy="668709"/>
              </a:xfrm>
              <a:prstGeom prst="rect">
                <a:avLst/>
              </a:prstGeom>
              <a:blipFill>
                <a:blip r:embed="rId13"/>
                <a:stretch>
                  <a:fillRect l="-6000" b="-3509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179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49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502F988-80E7-6D43-8F6E-33C418A83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Temperature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84563B4A-7108-7341-B9FB-1AC79287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9FD1B-F1D5-A84C-B2A6-BA0C9698E94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21508" name="Picture 5" descr="active-energy">
            <a:extLst>
              <a:ext uri="{FF2B5EF4-FFF2-40B4-BE49-F238E27FC236}">
                <a16:creationId xmlns:a16="http://schemas.microsoft.com/office/drawing/2014/main" id="{0A1E30E5-6011-904E-B537-E7869B3D6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27138"/>
            <a:ext cx="30257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2">
            <a:extLst>
              <a:ext uri="{FF2B5EF4-FFF2-40B4-BE49-F238E27FC236}">
                <a16:creationId xmlns:a16="http://schemas.microsoft.com/office/drawing/2014/main" id="{3A2F5B96-FE6C-E847-9BA6-8C9ED56B5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413" y="1352334"/>
          <a:ext cx="1751013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300" imgH="1066800" progId="Equation.3">
                  <p:embed/>
                </p:oleObj>
              </mc:Choice>
              <mc:Fallback>
                <p:oleObj name="Equation" r:id="rId4" imgW="1130300" imgH="1066800" progId="Equation.3">
                  <p:embed/>
                  <p:pic>
                    <p:nvPicPr>
                      <p:cNvPr id="21509" name="Object 2">
                        <a:extLst>
                          <a:ext uri="{FF2B5EF4-FFF2-40B4-BE49-F238E27FC236}">
                            <a16:creationId xmlns:a16="http://schemas.microsoft.com/office/drawing/2014/main" id="{3A2F5B96-FE6C-E847-9BA6-8C9ED56B5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13" y="1352334"/>
                        <a:ext cx="1751013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A95381-D084-C447-90F0-CC7BD1FCE623}"/>
                  </a:ext>
                </a:extLst>
              </p:cNvPr>
              <p:cNvSpPr/>
              <p:nvPr/>
            </p:nvSpPr>
            <p:spPr>
              <a:xfrm>
                <a:off x="2983144" y="1221377"/>
                <a:ext cx="1044645" cy="572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A95381-D084-C447-90F0-CC7BD1FCE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44" y="1221377"/>
                <a:ext cx="1044645" cy="572721"/>
              </a:xfrm>
              <a:prstGeom prst="rect">
                <a:avLst/>
              </a:prstGeom>
              <a:blipFill>
                <a:blip r:embed="rId7"/>
                <a:stretch>
                  <a:fillRect l="-595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3A7015-7ADC-C345-BB98-5C9ADAF37A91}"/>
                  </a:ext>
                </a:extLst>
              </p:cNvPr>
              <p:cNvSpPr txBox="1"/>
              <p:nvPr/>
            </p:nvSpPr>
            <p:spPr>
              <a:xfrm>
                <a:off x="3014314" y="1958737"/>
                <a:ext cx="18344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3A7015-7ADC-C345-BB98-5C9ADAF37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14" y="1958737"/>
                <a:ext cx="1834413" cy="307777"/>
              </a:xfrm>
              <a:prstGeom prst="rect">
                <a:avLst/>
              </a:prstGeom>
              <a:blipFill>
                <a:blip r:embed="rId8"/>
                <a:stretch>
                  <a:fillRect l="-2069" r="-2069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D27DB4-171A-3145-8216-470933B669E7}"/>
                  </a:ext>
                </a:extLst>
              </p:cNvPr>
              <p:cNvSpPr txBox="1"/>
              <p:nvPr/>
            </p:nvSpPr>
            <p:spPr>
              <a:xfrm>
                <a:off x="2907079" y="2577438"/>
                <a:ext cx="3643626" cy="141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D27DB4-171A-3145-8216-470933B66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79" y="2577438"/>
                <a:ext cx="3643626" cy="1412181"/>
              </a:xfrm>
              <a:prstGeom prst="rect">
                <a:avLst/>
              </a:prstGeom>
              <a:blipFill>
                <a:blip r:embed="rId9"/>
                <a:stretch>
                  <a:fillRect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8FD5C1-A053-454C-A870-7451CCC9E933}"/>
                  </a:ext>
                </a:extLst>
              </p:cNvPr>
              <p:cNvSpPr txBox="1"/>
              <p:nvPr/>
            </p:nvSpPr>
            <p:spPr>
              <a:xfrm>
                <a:off x="3276600" y="4423571"/>
                <a:ext cx="2263760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/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r>
                        <m:rPr>
                          <m:nor/>
                        </m:rPr>
                        <a:rPr lang="en-US" sz="2000" dirty="0"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8FD5C1-A053-454C-A870-7451CCC9E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423571"/>
                <a:ext cx="2263760" cy="624017"/>
              </a:xfrm>
              <a:prstGeom prst="rect">
                <a:avLst/>
              </a:prstGeom>
              <a:blipFill>
                <a:blip r:embed="rId10"/>
                <a:stretch>
                  <a:fillRect l="-2235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93B2957-C665-4D4C-BDD7-A01680B37FBB}"/>
              </a:ext>
            </a:extLst>
          </p:cNvPr>
          <p:cNvSpPr txBox="1"/>
          <p:nvPr/>
        </p:nvSpPr>
        <p:spPr>
          <a:xfrm>
            <a:off x="3276600" y="5524139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Q=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H activation enthalpy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F9650-6CE0-9046-828A-CDA5E564D6D0}"/>
              </a:ext>
            </a:extLst>
          </p:cNvPr>
          <p:cNvSpPr/>
          <p:nvPr/>
        </p:nvSpPr>
        <p:spPr bwMode="auto">
          <a:xfrm>
            <a:off x="533400" y="2266514"/>
            <a:ext cx="2057400" cy="8576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6412A-E4B7-834D-96BF-49C2483A8CE0}"/>
              </a:ext>
            </a:extLst>
          </p:cNvPr>
          <p:cNvSpPr txBox="1"/>
          <p:nvPr/>
        </p:nvSpPr>
        <p:spPr>
          <a:xfrm>
            <a:off x="457201" y="3755758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z</a:t>
            </a:r>
            <a:r>
              <a:rPr lang="en-US" sz="1600" dirty="0"/>
              <a:t> is the coordinate number (#of interstitial sites to jump to)</a:t>
            </a:r>
          </a:p>
          <a:p>
            <a:endParaRPr lang="en-US" sz="1600" dirty="0"/>
          </a:p>
          <a:p>
            <a:r>
              <a:rPr lang="en-US" sz="1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v</a:t>
            </a:r>
            <a:r>
              <a:rPr lang="en-US" sz="1600" dirty="0"/>
              <a:t> is the vibrational frequency</a:t>
            </a:r>
          </a:p>
        </p:txBody>
      </p:sp>
    </p:spTree>
    <p:extLst>
      <p:ext uri="{BB962C8B-B14F-4D97-AF65-F5344CB8AC3E}">
        <p14:creationId xmlns:p14="http://schemas.microsoft.com/office/powerpoint/2010/main" val="24110512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2672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x-none" sz="2800" dirty="0"/>
              <a:t>Atomic jumps are </a:t>
            </a:r>
            <a:r>
              <a:rPr lang="en-US" altLang="x-none" sz="2800" dirty="0">
                <a:solidFill>
                  <a:srgbClr val="0070C0"/>
                </a:solidFill>
              </a:rPr>
              <a:t>not completely random </a:t>
            </a:r>
            <a:r>
              <a:rPr lang="en-US" altLang="x-none" sz="2800" dirty="0">
                <a:solidFill>
                  <a:srgbClr val="FF0000"/>
                </a:solidFill>
              </a:rPr>
              <a:t>nor is it independent of concentration</a:t>
            </a:r>
            <a:r>
              <a:rPr lang="en-US" altLang="x-none" sz="2800" dirty="0"/>
              <a:t>.</a:t>
            </a:r>
          </a:p>
          <a:p>
            <a:pPr lvl="1" eaLnBrk="1" hangingPunct="1">
              <a:spcAft>
                <a:spcPts val="1800"/>
              </a:spcAft>
            </a:pPr>
            <a:r>
              <a:rPr lang="en-US" altLang="x-none" sz="2400" dirty="0"/>
              <a:t>In non-cubic lattices, the probabilities of jumps in different </a:t>
            </a:r>
            <a:r>
              <a:rPr lang="en-US" altLang="x-none" sz="2400" dirty="0">
                <a:solidFill>
                  <a:srgbClr val="0070C0"/>
                </a:solidFill>
              </a:rPr>
              <a:t>crystallographic directions </a:t>
            </a:r>
            <a:r>
              <a:rPr lang="en-US" altLang="x-none" sz="2400" dirty="0"/>
              <a:t>are different</a:t>
            </a:r>
          </a:p>
          <a:p>
            <a:pPr lvl="1" eaLnBrk="1" hangingPunct="1">
              <a:spcAft>
                <a:spcPts val="1800"/>
              </a:spcAft>
            </a:pPr>
            <a:r>
              <a:rPr lang="en-US" altLang="x-none" sz="2400" dirty="0"/>
              <a:t>D is usually not independent of composition, e.g. </a:t>
            </a:r>
            <a:r>
              <a:rPr lang="en-US" altLang="x-none" sz="2000" dirty="0"/>
              <a:t>carbon in austenite rises from 2.5</a:t>
            </a:r>
            <a:r>
              <a:rPr lang="en-US" altLang="x-none" sz="2000" dirty="0">
                <a:sym typeface="Symbol" charset="2"/>
              </a:rPr>
              <a:t>10</a:t>
            </a:r>
            <a:r>
              <a:rPr lang="en-US" altLang="x-none" sz="2000" baseline="30000" dirty="0">
                <a:sym typeface="Symbol" charset="2"/>
              </a:rPr>
              <a:t>-11</a:t>
            </a:r>
            <a:r>
              <a:rPr lang="en-US" altLang="x-none" sz="2000" dirty="0">
                <a:sym typeface="Symbol" charset="2"/>
              </a:rPr>
              <a:t> m</a:t>
            </a:r>
            <a:r>
              <a:rPr lang="en-US" altLang="x-none" sz="2000" baseline="30000" dirty="0">
                <a:sym typeface="Symbol" charset="2"/>
              </a:rPr>
              <a:t>2</a:t>
            </a:r>
            <a:r>
              <a:rPr lang="en-US" altLang="x-none" sz="2000" dirty="0">
                <a:sym typeface="Symbol" charset="2"/>
              </a:rPr>
              <a:t>S</a:t>
            </a:r>
            <a:r>
              <a:rPr lang="en-US" altLang="x-none" sz="2000" baseline="30000" dirty="0">
                <a:sym typeface="Symbol" charset="2"/>
              </a:rPr>
              <a:t>-1</a:t>
            </a:r>
            <a:r>
              <a:rPr lang="en-US" altLang="x-none" sz="2000" dirty="0">
                <a:sym typeface="Symbol" charset="2"/>
              </a:rPr>
              <a:t> to 7.7 10</a:t>
            </a:r>
            <a:r>
              <a:rPr lang="en-US" altLang="x-none" sz="2000" baseline="30000" dirty="0">
                <a:sym typeface="Symbol" charset="2"/>
              </a:rPr>
              <a:t>-11</a:t>
            </a:r>
            <a:r>
              <a:rPr lang="en-US" altLang="x-none" sz="2000" dirty="0">
                <a:sym typeface="Symbol" charset="2"/>
              </a:rPr>
              <a:t> m</a:t>
            </a:r>
            <a:r>
              <a:rPr lang="en-US" altLang="x-none" sz="2000" baseline="30000" dirty="0">
                <a:sym typeface="Symbol" charset="2"/>
              </a:rPr>
              <a:t>2</a:t>
            </a:r>
            <a:r>
              <a:rPr lang="en-US" altLang="x-none" sz="2000" dirty="0">
                <a:sym typeface="Symbol" charset="2"/>
              </a:rPr>
              <a:t>S</a:t>
            </a:r>
            <a:r>
              <a:rPr lang="en-US" altLang="x-none" sz="2000" baseline="30000" dirty="0">
                <a:sym typeface="Symbol" charset="2"/>
              </a:rPr>
              <a:t>-1</a:t>
            </a:r>
            <a:r>
              <a:rPr lang="en-US" altLang="x-none" sz="2000" dirty="0">
                <a:sym typeface="Symbol" charset="2"/>
              </a:rPr>
              <a:t> when C content increases from 0.15 </a:t>
            </a:r>
            <a:r>
              <a:rPr lang="en-US" altLang="x-none" sz="2000" dirty="0" err="1">
                <a:sym typeface="Symbol" charset="2"/>
              </a:rPr>
              <a:t>wt</a:t>
            </a:r>
            <a:r>
              <a:rPr lang="en-US" altLang="x-none" sz="2000" dirty="0">
                <a:sym typeface="Symbol" charset="2"/>
              </a:rPr>
              <a:t>% to 1.4 </a:t>
            </a:r>
            <a:r>
              <a:rPr lang="en-US" altLang="x-none" sz="2000" dirty="0" err="1">
                <a:sym typeface="Symbol" charset="2"/>
              </a:rPr>
              <a:t>wt</a:t>
            </a:r>
            <a:r>
              <a:rPr lang="en-US" altLang="x-none" sz="2000" dirty="0">
                <a:sym typeface="Symbol" charset="2"/>
              </a:rPr>
              <a:t>% due to the increased elastic strain in the Fe lattice with higher C content</a:t>
            </a:r>
            <a:endParaRPr lang="en-US" altLang="x-none" sz="2400" dirty="0">
              <a:sym typeface="Symbol" charset="2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x-none" sz="2800" dirty="0"/>
              <a:t>Statistical Basis of Diffusion</a:t>
            </a:r>
            <a:br>
              <a:rPr lang="en-US" altLang="x-none" sz="2800" dirty="0"/>
            </a:br>
            <a:r>
              <a:rPr lang="en-US" altLang="x-none" sz="2800" dirty="0"/>
              <a:t>- Deviation from the Assumptions</a:t>
            </a:r>
          </a:p>
        </p:txBody>
      </p:sp>
    </p:spTree>
    <p:extLst>
      <p:ext uri="{BB962C8B-B14F-4D97-AF65-F5344CB8AC3E}">
        <p14:creationId xmlns:p14="http://schemas.microsoft.com/office/powerpoint/2010/main" val="24230052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1154</Words>
  <Application>Microsoft Macintosh PowerPoint</Application>
  <PresentationFormat>On-screen Show (4:3)</PresentationFormat>
  <Paragraphs>198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Apple Chancery</vt:lpstr>
      <vt:lpstr>Arial</vt:lpstr>
      <vt:lpstr>Cambria Math</vt:lpstr>
      <vt:lpstr>Courier</vt:lpstr>
      <vt:lpstr>Symbol</vt:lpstr>
      <vt:lpstr>Times</vt:lpstr>
      <vt:lpstr>Times New Roman</vt:lpstr>
      <vt:lpstr>Blank Presentation</vt:lpstr>
      <vt:lpstr>Equation</vt:lpstr>
      <vt:lpstr>MSE 3109: Kinetic Process in Engineering Materials</vt:lpstr>
      <vt:lpstr>Textbook and Reference </vt:lpstr>
      <vt:lpstr>Course Administration Matters</vt:lpstr>
      <vt:lpstr>Active student participation in class required</vt:lpstr>
      <vt:lpstr>Quiz Coordinate</vt:lpstr>
      <vt:lpstr>Diffusion I</vt:lpstr>
      <vt:lpstr>Steady state diffusion (Interstitial Diffusion)</vt:lpstr>
      <vt:lpstr>Effect of Temperature</vt:lpstr>
      <vt:lpstr>Statistical Basis of Diffusion - Deviation from the Assumptions</vt:lpstr>
      <vt:lpstr>Steady state diffusion (for tutorial)</vt:lpstr>
      <vt:lpstr>Non-steady state Diffusion: Fick’s Second Law</vt:lpstr>
      <vt:lpstr>Example 1: Homogenization</vt:lpstr>
      <vt:lpstr>Example 2: The carburization of steel</vt:lpstr>
      <vt:lpstr>Example 3: Mutual diffusion between two rods</vt:lpstr>
      <vt:lpstr>Effect of time and temperature on diffusion depth</vt:lpstr>
      <vt:lpstr>Non-steady State Diffusion - Doping of Semiconductors</vt:lpstr>
      <vt:lpstr>Home Work</vt:lpstr>
    </vt:vector>
  </TitlesOfParts>
  <Company>zhu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 445: Ceramic Processing</dc:title>
  <dc:creator>zhu</dc:creator>
  <cp:lastModifiedBy>Prof. ZHU Yuntian</cp:lastModifiedBy>
  <cp:revision>119</cp:revision>
  <cp:lastPrinted>2019-01-08T15:25:42Z</cp:lastPrinted>
  <dcterms:created xsi:type="dcterms:W3CDTF">2011-01-10T02:56:09Z</dcterms:created>
  <dcterms:modified xsi:type="dcterms:W3CDTF">2023-01-12T02:48:16Z</dcterms:modified>
</cp:coreProperties>
</file>