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8" r:id="rId2"/>
    <p:sldId id="277" r:id="rId3"/>
    <p:sldId id="281" r:id="rId4"/>
    <p:sldId id="282" r:id="rId5"/>
    <p:sldId id="270" r:id="rId6"/>
    <p:sldId id="271" r:id="rId7"/>
    <p:sldId id="283" r:id="rId8"/>
    <p:sldId id="279" r:id="rId9"/>
    <p:sldId id="284" r:id="rId10"/>
    <p:sldId id="274" r:id="rId11"/>
    <p:sldId id="280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8"/>
    <p:restoredTop sz="94585"/>
  </p:normalViewPr>
  <p:slideViewPr>
    <p:cSldViewPr>
      <p:cViewPr>
        <p:scale>
          <a:sx n="180" d="100"/>
          <a:sy n="180" d="100"/>
        </p:scale>
        <p:origin x="-128" y="-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254" d="100"/>
          <a:sy n="254" d="100"/>
        </p:scale>
        <p:origin x="1696" y="38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962D57-4D29-914D-B364-D16DCA722A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E5DD4-7BA8-A943-8603-9F882E4D93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77D7C7-0748-1C4B-B608-1C473A8608DD}" type="datetimeFigureOut">
              <a:rPr lang="en-US" altLang="en-US"/>
              <a:pPr/>
              <a:t>1/18/23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0AD85-F7F1-2949-B05A-AFF1BE5D89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1A3A0-B47B-5D4D-B8A6-8CE1428C7F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6CADDF-C55C-6E43-A897-174F07987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070C635-C593-CC45-9D76-C5F6759F83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D4FC98B-13DA-9A4E-8260-FBC63F83D7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3513A8B-EFD0-0CEC-1939-49DF2C53720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0E5FB9E-D6FC-CB49-85FD-418A1E6DA99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60AD5CB-8DFB-114C-ABAE-C4DA635E91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0D9B0D2-D358-034B-8599-2CD1BB991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2856A9-C98D-5842-9518-A6EFE8FD79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4.emf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emf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1.emf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5.emf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6.emf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9.emf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0928FCEF-4C24-A840-9EE5-80761AD17E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8E1065-905B-AC49-9CBA-7B247C305786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070A0C0-224F-334A-9692-6FC5421083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B27CC82-7706-F346-BE2A-AE2A5B119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Text book,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Office hour,  by appointment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27F6296F-6D99-6B43-3D14-8783353F10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1715C719-CD3B-B1C3-9C35-0DDECC9927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49CAD51-1440-E942-BC0D-B4074D88BA49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F65D5-E18A-0B4D-9898-0CC14EA02097}"/>
              </a:ext>
            </a:extLst>
          </p:cNvPr>
          <p:cNvSpPr txBox="1"/>
          <p:nvPr/>
        </p:nvSpPr>
        <p:spPr>
          <a:xfrm>
            <a:off x="4495800" y="2667000"/>
            <a:ext cx="73342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Fig. 2.30</a:t>
            </a:r>
          </a:p>
        </p:txBody>
      </p:sp>
      <p:graphicFrame>
        <p:nvGraphicFramePr>
          <p:cNvPr id="22532" name="Object 2">
            <a:extLst>
              <a:ext uri="{FF2B5EF4-FFF2-40B4-BE49-F238E27FC236}">
                <a16:creationId xmlns:a16="http://schemas.microsoft.com/office/drawing/2014/main" id="{92F842AC-BF80-9D4A-DB0A-C4DB13D12C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4419600"/>
          <a:ext cx="287020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60600" imgH="2438400" progId="Equation.3">
                  <p:embed/>
                </p:oleObj>
              </mc:Choice>
              <mc:Fallback>
                <p:oleObj name="Equation" r:id="rId3" imgW="2260600" imgH="2438400" progId="Equation.3">
                  <p:embed/>
                  <p:pic>
                    <p:nvPicPr>
                      <p:cNvPr id="22532" name="Object 2">
                        <a:extLst>
                          <a:ext uri="{FF2B5EF4-FFF2-40B4-BE49-F238E27FC236}">
                            <a16:creationId xmlns:a16="http://schemas.microsoft.com/office/drawing/2014/main" id="{92F842AC-BF80-9D4A-DB0A-C4DB13D12C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19600"/>
                        <a:ext cx="2870200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5CA7440F-A8E4-D980-B01F-80C67412CF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4492F3D7-DA4D-DE70-FE53-C569C421E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378C424-2D55-FBA4-E735-5C3BEE496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67EEB65-D0E4-B845-9C92-75D94171A5AF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5ECDAEF0-8263-434A-942F-02CEF7294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9A3FC970-E7E9-CC4E-BE64-2E01B3F445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9D91FD-3E14-834A-A248-C999F6A9153A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graphicFrame>
        <p:nvGraphicFramePr>
          <p:cNvPr id="24579" name="Object 2">
            <a:extLst>
              <a:ext uri="{FF2B5EF4-FFF2-40B4-BE49-F238E27FC236}">
                <a16:creationId xmlns:a16="http://schemas.microsoft.com/office/drawing/2014/main" id="{A093B3B6-E241-5546-BEA2-FAA766D9EE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4191000"/>
          <a:ext cx="18161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16100" imgH="1511300" progId="Equation.3">
                  <p:embed/>
                </p:oleObj>
              </mc:Choice>
              <mc:Fallback>
                <p:oleObj name="Equation" r:id="rId3" imgW="1816100" imgH="1511300" progId="Equation.3">
                  <p:embed/>
                  <p:pic>
                    <p:nvPicPr>
                      <p:cNvPr id="24579" name="Object 2">
                        <a:extLst>
                          <a:ext uri="{FF2B5EF4-FFF2-40B4-BE49-F238E27FC236}">
                            <a16:creationId xmlns:a16="http://schemas.microsoft.com/office/drawing/2014/main" id="{A093B3B6-E241-5546-BEA2-FAA766D9E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91000"/>
                        <a:ext cx="18161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Notes Placeholder 5">
            <a:extLst>
              <a:ext uri="{FF2B5EF4-FFF2-40B4-BE49-F238E27FC236}">
                <a16:creationId xmlns:a16="http://schemas.microsoft.com/office/drawing/2014/main" id="{0F14D124-E135-AD4E-8C28-5A1B7C882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0" y="4191000"/>
            <a:ext cx="26670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zX</a:t>
            </a:r>
            <a:r>
              <a:rPr lang="en-US" altLang="en-US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v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= available positions for the atom to jump for substitutional diffusion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Quiz: Why Q/T</a:t>
            </a:r>
            <a:r>
              <a:rPr lang="en-US" altLang="en-US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m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~ constant?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Why bcc metal has higher D</a:t>
            </a:r>
            <a:r>
              <a:rPr lang="en-US" altLang="en-US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0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466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F4B4C685-7D71-5048-8477-99B39EBAA0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F3F9766C-6634-4146-8208-59C9FA32B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FE0642-69D9-4A4F-B0FB-3218CCCE5F7B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6627" name="Notes Placeholder 5">
            <a:extLst>
              <a:ext uri="{FF2B5EF4-FFF2-40B4-BE49-F238E27FC236}">
                <a16:creationId xmlns:a16="http://schemas.microsoft.com/office/drawing/2014/main" id="{2E743416-632F-CD4A-AB07-A11C0CA7A974}"/>
              </a:ext>
            </a:extLst>
          </p:cNvPr>
          <p:cNvSpPr>
            <a:spLocks noGrp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/>
          </a:p>
        </p:txBody>
      </p:sp>
      <p:graphicFrame>
        <p:nvGraphicFramePr>
          <p:cNvPr id="26628" name="Object 2">
            <a:extLst>
              <a:ext uri="{FF2B5EF4-FFF2-40B4-BE49-F238E27FC236}">
                <a16:creationId xmlns:a16="http://schemas.microsoft.com/office/drawing/2014/main" id="{5432CD6A-CFD8-F44D-86B5-DCDDAECD15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7150" y="4400550"/>
          <a:ext cx="20701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0100" imgH="1206500" progId="Equation.3">
                  <p:embed/>
                </p:oleObj>
              </mc:Choice>
              <mc:Fallback>
                <p:oleObj name="Equation" r:id="rId3" imgW="2070100" imgH="1206500" progId="Equation.3">
                  <p:embed/>
                  <p:pic>
                    <p:nvPicPr>
                      <p:cNvPr id="26628" name="Object 2">
                        <a:extLst>
                          <a:ext uri="{FF2B5EF4-FFF2-40B4-BE49-F238E27FC236}">
                            <a16:creationId xmlns:a16="http://schemas.microsoft.com/office/drawing/2014/main" id="{5432CD6A-CFD8-F44D-86B5-DCDDAECD15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400550"/>
                        <a:ext cx="20701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872901C-785D-1E4D-B277-5853E10E8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3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97CA73AE-F1A0-1C4B-BEFF-E4741EDDC4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E103CBC9-E480-1F4F-9AC9-0DD0CB170B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D53EAD-C1CC-2347-9663-2812449AEC25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8435" name="Notes Placeholder 5">
            <a:extLst>
              <a:ext uri="{FF2B5EF4-FFF2-40B4-BE49-F238E27FC236}">
                <a16:creationId xmlns:a16="http://schemas.microsoft.com/office/drawing/2014/main" id="{263AD0DA-D7AD-444E-83B2-F09978D1D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2672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Quiz: Why bcc lattice has higher diffusion coefficient? Density low</a:t>
            </a: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X</a:t>
            </a:r>
            <a:r>
              <a:rPr lang="en-US" altLang="en-US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 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-&gt;1, X</a:t>
            </a:r>
            <a:r>
              <a:rPr lang="en-US" altLang="en-US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-&gt;0,   </a:t>
            </a: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18436" name="Object 4">
            <a:extLst>
              <a:ext uri="{FF2B5EF4-FFF2-40B4-BE49-F238E27FC236}">
                <a16:creationId xmlns:a16="http://schemas.microsoft.com/office/drawing/2014/main" id="{CAF7573E-85EA-CB4A-8919-F62794893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572000"/>
          <a:ext cx="482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600" imgH="228600" progId="Equation.3">
                  <p:embed/>
                </p:oleObj>
              </mc:Choice>
              <mc:Fallback>
                <p:oleObj name="Equation" r:id="rId3" imgW="482600" imgH="228600" progId="Equation.3">
                  <p:embed/>
                  <p:pic>
                    <p:nvPicPr>
                      <p:cNvPr id="18436" name="Object 4">
                        <a:extLst>
                          <a:ext uri="{FF2B5EF4-FFF2-40B4-BE49-F238E27FC236}">
                            <a16:creationId xmlns:a16="http://schemas.microsoft.com/office/drawing/2014/main" id="{CAF7573E-85EA-CB4A-8919-F627948933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572000"/>
                        <a:ext cx="482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912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0CD4C3DE-C5D3-6CE3-6569-372931314E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7F8A07E5-4F05-59E2-14E2-89A657720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D</a:t>
            </a:r>
            <a:r>
              <a:rPr lang="en-US" altLang="en-US" baseline="-25000">
                <a:latin typeface="Arial" panose="020B0604020202020204" pitchFamily="34" charset="0"/>
              </a:rPr>
              <a:t>A</a:t>
            </a:r>
            <a:r>
              <a:rPr lang="en-US" altLang="en-US">
                <a:latin typeface="Arial" panose="020B0604020202020204" pitchFamily="34" charset="0"/>
              </a:rPr>
              <a:t> &gt; D</a:t>
            </a:r>
            <a:r>
              <a:rPr lang="en-US" altLang="en-US" baseline="-25000">
                <a:latin typeface="Arial" panose="020B0604020202020204" pitchFamily="34" charset="0"/>
              </a:rPr>
              <a:t>B,</a:t>
            </a:r>
            <a:r>
              <a:rPr lang="en-US" altLang="en-US">
                <a:latin typeface="Arial" panose="020B0604020202020204" pitchFamily="34" charset="0"/>
              </a:rPr>
              <a:t>    D</a:t>
            </a:r>
            <a:r>
              <a:rPr lang="en-US" altLang="en-US" baseline="-25000">
                <a:latin typeface="Arial" panose="020B0604020202020204" pitchFamily="34" charset="0"/>
              </a:rPr>
              <a:t>Zn</a:t>
            </a:r>
            <a:r>
              <a:rPr lang="en-US" altLang="en-US">
                <a:latin typeface="Arial" panose="020B0604020202020204" pitchFamily="34" charset="0"/>
              </a:rPr>
              <a:t> &gt; D</a:t>
            </a:r>
            <a:r>
              <a:rPr lang="en-US" altLang="en-US" baseline="-25000">
                <a:latin typeface="Arial" panose="020B0604020202020204" pitchFamily="34" charset="0"/>
              </a:rPr>
              <a:t>cu   </a:t>
            </a:r>
            <a:r>
              <a:rPr lang="en-US" altLang="en-US">
                <a:latin typeface="Arial" panose="020B0604020202020204" pitchFamily="34" charset="0"/>
              </a:rPr>
              <a:t>   C = n/V, Fig. 2.15 on page 88</a:t>
            </a:r>
          </a:p>
          <a:p>
            <a:endParaRPr lang="en-US" altLang="en-US" baseline="-25000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Quiz: Why an element with lower Tm has higher D?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0A22B477-1184-3B3C-7179-8A59D2391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27EBC70-CA62-5246-A7BF-1BF4F911DFEF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585B1748-2FA8-0D26-B708-E3072DAF07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F019BF3F-6DB1-169A-3D32-26D39616C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Quiz:  Can the diffusion happen if there is no composition gradient?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Diffusion of the pure metal under bending stress?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00AF1A31-42DA-07AC-C297-2FC5D85DC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57A447-B532-CC40-BB59-3EA397D03B33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907DCAEC-FD08-B848-8A4D-1D07971D9F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F50F62D3-9ACC-C24A-BF45-5BBCFE14D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A09937-D395-A242-A2BB-8BA54D8DAF05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4579" name="Notes Placeholder 5">
            <a:extLst>
              <a:ext uri="{FF2B5EF4-FFF2-40B4-BE49-F238E27FC236}">
                <a16:creationId xmlns:a16="http://schemas.microsoft.com/office/drawing/2014/main" id="{D3930C67-2DC1-E049-947F-0536B364624E}"/>
              </a:ext>
            </a:extLst>
          </p:cNvPr>
          <p:cNvSpPr>
            <a:spLocks noGrp="1"/>
          </p:cNvSpPr>
          <p:nvPr/>
        </p:nvSpPr>
        <p:spPr bwMode="auto">
          <a:xfrm>
            <a:off x="914400" y="42672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 Q</a:t>
            </a:r>
            <a:r>
              <a:rPr lang="en-US" altLang="en-US" sz="1200" baseline="-25000"/>
              <a:t>b</a:t>
            </a:r>
            <a:r>
              <a:rPr lang="en-US" altLang="en-US" sz="1200"/>
              <a:t> ~ 0.5 Q</a:t>
            </a:r>
            <a:r>
              <a:rPr lang="en-US" altLang="en-US" sz="1200" baseline="-25000"/>
              <a:t>l</a:t>
            </a:r>
            <a:endParaRPr lang="en-US" altLang="en-US" sz="1200"/>
          </a:p>
          <a:p>
            <a:pPr>
              <a:spcBef>
                <a:spcPct val="30000"/>
              </a:spcBef>
            </a:pPr>
            <a:endParaRPr lang="en-US" altLang="en-US" sz="1200" baseline="-25000"/>
          </a:p>
          <a:p>
            <a:pPr>
              <a:spcBef>
                <a:spcPct val="30000"/>
              </a:spcBef>
            </a:pPr>
            <a:endParaRPr lang="en-US" altLang="en-US" sz="1200" baseline="-25000"/>
          </a:p>
          <a:p>
            <a:pPr>
              <a:spcBef>
                <a:spcPct val="30000"/>
              </a:spcBef>
            </a:pPr>
            <a:endParaRPr lang="en-US" altLang="en-US" sz="1200" baseline="-25000"/>
          </a:p>
          <a:p>
            <a:pPr>
              <a:spcBef>
                <a:spcPct val="30000"/>
              </a:spcBef>
            </a:pPr>
            <a:endParaRPr lang="en-US" altLang="en-US" sz="1200" baseline="-25000"/>
          </a:p>
          <a:p>
            <a:pPr>
              <a:spcBef>
                <a:spcPct val="30000"/>
              </a:spcBef>
            </a:pPr>
            <a:endParaRPr lang="en-US" altLang="en-US" sz="1200" baseline="-25000"/>
          </a:p>
          <a:p>
            <a:pPr>
              <a:spcBef>
                <a:spcPct val="30000"/>
              </a:spcBef>
            </a:pPr>
            <a:endParaRPr lang="en-US" altLang="en-US" sz="1200" baseline="-25000"/>
          </a:p>
          <a:p>
            <a:pPr>
              <a:spcBef>
                <a:spcPct val="30000"/>
              </a:spcBef>
            </a:pPr>
            <a:endParaRPr lang="en-US" altLang="en-US" sz="1200" baseline="-25000"/>
          </a:p>
          <a:p>
            <a:pPr>
              <a:spcBef>
                <a:spcPct val="30000"/>
              </a:spcBef>
            </a:pPr>
            <a:endParaRPr lang="en-US" altLang="en-US" sz="1200" baseline="-25000"/>
          </a:p>
          <a:p>
            <a:pPr>
              <a:spcBef>
                <a:spcPct val="30000"/>
              </a:spcBef>
            </a:pPr>
            <a:endParaRPr lang="en-US" altLang="en-US" sz="1200" baseline="-25000"/>
          </a:p>
          <a:p>
            <a:pPr>
              <a:spcBef>
                <a:spcPct val="30000"/>
              </a:spcBef>
            </a:pPr>
            <a:endParaRPr lang="en-US" altLang="en-US" sz="1200" baseline="-25000"/>
          </a:p>
          <a:p>
            <a:pPr>
              <a:spcBef>
                <a:spcPct val="30000"/>
              </a:spcBef>
            </a:pPr>
            <a:endParaRPr lang="en-US" altLang="en-US" sz="1200" baseline="-25000"/>
          </a:p>
          <a:p>
            <a:pPr>
              <a:spcBef>
                <a:spcPct val="30000"/>
              </a:spcBef>
            </a:pPr>
            <a:endParaRPr lang="en-US" altLang="en-US" sz="1200" baseline="-25000"/>
          </a:p>
          <a:p>
            <a:pPr>
              <a:spcBef>
                <a:spcPct val="30000"/>
              </a:spcBef>
            </a:pPr>
            <a:endParaRPr lang="en-US" altLang="en-US" sz="1200" baseline="-25000"/>
          </a:p>
          <a:p>
            <a:pPr>
              <a:spcBef>
                <a:spcPct val="30000"/>
              </a:spcBef>
            </a:pPr>
            <a:endParaRPr lang="en-US" altLang="en-US" sz="1200" baseline="-25000"/>
          </a:p>
          <a:p>
            <a:pPr>
              <a:spcBef>
                <a:spcPct val="30000"/>
              </a:spcBef>
            </a:pPr>
            <a:endParaRPr lang="en-US" altLang="en-US" sz="1200" baseline="-25000"/>
          </a:p>
          <a:p>
            <a:pPr>
              <a:spcBef>
                <a:spcPct val="30000"/>
              </a:spcBef>
            </a:pPr>
            <a:r>
              <a:rPr lang="en-US" altLang="en-US" sz="1800" baseline="-25000"/>
              <a:t>At low T: GB diffusion dominates</a:t>
            </a:r>
          </a:p>
          <a:p>
            <a:pPr>
              <a:spcBef>
                <a:spcPct val="30000"/>
              </a:spcBef>
            </a:pPr>
            <a:endParaRPr lang="en-US" altLang="en-US" sz="1800" baseline="-25000"/>
          </a:p>
          <a:p>
            <a:pPr>
              <a:spcBef>
                <a:spcPct val="30000"/>
              </a:spcBef>
            </a:pPr>
            <a:r>
              <a:rPr lang="en-US" altLang="en-US" sz="1800" baseline="-25000"/>
              <a:t>At high T: Lattice diffusion dominates </a:t>
            </a:r>
          </a:p>
        </p:txBody>
      </p:sp>
      <p:graphicFrame>
        <p:nvGraphicFramePr>
          <p:cNvPr id="24580" name="Object 2">
            <a:extLst>
              <a:ext uri="{FF2B5EF4-FFF2-40B4-BE49-F238E27FC236}">
                <a16:creationId xmlns:a16="http://schemas.microsoft.com/office/drawing/2014/main" id="{8F196C00-8D9D-664D-886D-40937D232F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7125" y="4648200"/>
          <a:ext cx="3317875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54300" imgH="1663700" progId="Equation.3">
                  <p:embed/>
                </p:oleObj>
              </mc:Choice>
              <mc:Fallback>
                <p:oleObj name="Equation" r:id="rId3" imgW="2654300" imgH="1663700" progId="Equation.3">
                  <p:embed/>
                  <p:pic>
                    <p:nvPicPr>
                      <p:cNvPr id="24580" name="Object 2">
                        <a:extLst>
                          <a:ext uri="{FF2B5EF4-FFF2-40B4-BE49-F238E27FC236}">
                            <a16:creationId xmlns:a16="http://schemas.microsoft.com/office/drawing/2014/main" id="{8F196C00-8D9D-664D-886D-40937D232F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4648200"/>
                        <a:ext cx="3317875" cy="207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3710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E2F7A466-A6C2-2BBC-1B29-E9B6646D0F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4820BCBE-E921-8221-715D-EC5F0990F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16103C-E39D-B946-B07C-B252E631D12E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8435" name="Notes Placeholder 5">
            <a:extLst>
              <a:ext uri="{FF2B5EF4-FFF2-40B4-BE49-F238E27FC236}">
                <a16:creationId xmlns:a16="http://schemas.microsoft.com/office/drawing/2014/main" id="{84164EA9-5DEE-0515-B07D-E24C957DA422}"/>
              </a:ext>
            </a:extLst>
          </p:cNvPr>
          <p:cNvSpPr>
            <a:spLocks noGrp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g = 10</a:t>
            </a:r>
            <a:r>
              <a:rPr lang="en-US" altLang="en-US" sz="1200" baseline="30000"/>
              <a:t>-10</a:t>
            </a:r>
            <a:r>
              <a:rPr lang="en-US" altLang="en-US" sz="1200" baseline="-25000"/>
              <a:t> </a:t>
            </a:r>
          </a:p>
          <a:p>
            <a:pPr>
              <a:spcBef>
                <a:spcPct val="30000"/>
              </a:spcBef>
            </a:pPr>
            <a:endParaRPr lang="en-US" altLang="en-US" sz="1200" baseline="-25000"/>
          </a:p>
          <a:p>
            <a:pPr>
              <a:spcBef>
                <a:spcPct val="30000"/>
              </a:spcBef>
            </a:pPr>
            <a:r>
              <a:rPr lang="en-US" altLang="en-US" sz="1200"/>
              <a:t>May become significant at low T,  Derivation similar to GB effect </a:t>
            </a:r>
          </a:p>
          <a:p>
            <a:pPr>
              <a:spcBef>
                <a:spcPct val="30000"/>
              </a:spcBef>
            </a:pPr>
            <a:endParaRPr lang="en-US" altLang="en-US" sz="1200"/>
          </a:p>
        </p:txBody>
      </p:sp>
      <p:graphicFrame>
        <p:nvGraphicFramePr>
          <p:cNvPr id="18436" name="Object 1">
            <a:extLst>
              <a:ext uri="{FF2B5EF4-FFF2-40B4-BE49-F238E27FC236}">
                <a16:creationId xmlns:a16="http://schemas.microsoft.com/office/drawing/2014/main" id="{E78861B6-918F-2B96-378B-A8D36C2EEE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5257800"/>
          <a:ext cx="2362200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63700" imgH="1219200" progId="Equation.3">
                  <p:embed/>
                </p:oleObj>
              </mc:Choice>
              <mc:Fallback>
                <p:oleObj name="Equation" r:id="rId3" imgW="1663700" imgH="1219200" progId="Equation.3">
                  <p:embed/>
                  <p:pic>
                    <p:nvPicPr>
                      <p:cNvPr id="18436" name="Object 1">
                        <a:extLst>
                          <a:ext uri="{FF2B5EF4-FFF2-40B4-BE49-F238E27FC236}">
                            <a16:creationId xmlns:a16="http://schemas.microsoft.com/office/drawing/2014/main" id="{E78861B6-918F-2B96-378B-A8D36C2EEE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257800"/>
                        <a:ext cx="2362200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8D3B5891-0700-F546-9373-2563056FA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7C98A6C0-6B2F-C940-9F3B-F794451E9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Draw the depth-composition profile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Why there is no two-phase zone along the depth (dG/dx = 0 at two phase equilibrium prevents diffusion, no driving force)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Use an eutectic system for demo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F6119A61-CBDE-7343-BE85-09009D161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D1EF86-7924-DE4A-860A-BE03D35AB7D2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4339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DA4C4F-3AE6-989B-2733-1E1F39055A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1F3C72-4B5C-12F6-07C4-C87EAA7E9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838DCFA-CC0F-C147-853F-27C1894D0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48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0F42A9-7FA8-C5FE-273E-F6DE6CA334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C1B273-7233-447D-5914-13272D24F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EFEDC26-84E4-6146-96AA-EC184F523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4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7DBCE0-FE2D-BAFB-8DA4-52E2529CA9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BF584E-1D14-0265-4805-1D66F406A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CE5B62A-7E55-294B-8012-D74752B28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24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CA33F4-31CF-2495-B62A-ED2033077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D227EE1-516F-904F-8862-557E83A541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79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C69CC4-A218-85C0-E7FC-7DAF63F39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B2D569-B4E3-2D6C-EE2A-BB0FFB17E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5F7C887-1074-AE44-B1A4-DC408AB56D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88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8367D-AF43-5BB0-08FB-941ACAE11B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B2259-F922-30F4-6A1A-63B602F2B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23CA987-94D6-9249-A415-7E3A335D1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53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10694A-4B5B-2BEC-DE43-7331B61D7F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8951A3-EC77-4AFE-7657-275F16D4B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929EDD8-3FC5-FD43-813F-E9D5E2A187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69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E597BB-CB96-5848-9480-29D16D455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792CDC-474C-FD8A-FE17-A9DE45238B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42A7CDA-3D13-8B46-B675-11FB6BD6F5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51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6B2619D-589F-BE32-74E7-DB3D7C2C2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B596730-BCE6-9039-E489-A2A5BBD20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93A4A62-D09F-9B45-A0A7-C71E927F8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E79AF-25A0-4140-49EF-A06CAC15A9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A484C-F73C-0229-A89C-72BB481FAB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8748560-05B7-1F42-9443-44FC3B4ED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1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64A76-E0EA-9632-287C-EC7E145EB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4191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Materials Science and Engineering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3B9E7-2B9B-B1FA-B3F1-4E6022F89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4B08166-CEA4-7C47-8706-8E7D430B0E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58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3A1AA22-B293-36BA-ED73-2ED469393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6DDBD05-DE04-EEA3-9087-75DC39960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Line 9">
            <a:extLst>
              <a:ext uri="{FF2B5EF4-FFF2-40B4-BE49-F238E27FC236}">
                <a16:creationId xmlns:a16="http://schemas.microsoft.com/office/drawing/2014/main" id="{2741B9AE-2176-7BD7-17AD-8DA99ECF0BE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76200">
            <a:solidFill>
              <a:srgbClr val="B802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762A313B-05B5-EF59-D234-BE65FB666A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0" y="6433930"/>
            <a:ext cx="2819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err="1">
                <a:solidFill>
                  <a:schemeClr val="tx2"/>
                </a:solidFill>
                <a:latin typeface="Arial" charset="0"/>
              </a:rPr>
              <a:t>Y.T.Zhu</a:t>
            </a:r>
            <a:r>
              <a:rPr lang="zh-CN" altLang="en-US" sz="1400" dirty="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en-US" altLang="zh-CN" sz="1400" baseline="0" dirty="0" err="1">
                <a:solidFill>
                  <a:srgbClr val="0432FF"/>
                </a:solidFill>
                <a:latin typeface="Arial" charset="0"/>
              </a:rPr>
              <a:t>y.zhu@cityu.edu.hk</a:t>
            </a:r>
            <a:endParaRPr lang="en-US" sz="1600" baseline="0" dirty="0">
              <a:solidFill>
                <a:srgbClr val="0432FF"/>
              </a:solidFill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2C2D6D-439B-855B-1AD0-9295AC47368C}"/>
              </a:ext>
            </a:extLst>
          </p:cNvPr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7"/>
          <a:stretch/>
        </p:blipFill>
        <p:spPr bwMode="auto">
          <a:xfrm>
            <a:off x="179512" y="6184787"/>
            <a:ext cx="2673350" cy="673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image" Target="../media/image3.gif"/><Relationship Id="rId10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image" Target="../media/image9.em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0.jpeg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emf"/><Relationship Id="rId9" Type="http://schemas.openxmlformats.org/officeDocument/2006/relationships/image" Target="../media/image14.emf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50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FCE16668-1EFD-0849-A10D-A742E277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AAE30F-9B89-BB4E-9AB1-A18B4E171BC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9A01676-39F5-7546-A220-D856E7316E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MSE 3109: </a:t>
            </a:r>
            <a:r>
              <a:rPr lang="en-US" altLang="en-US" sz="2800" b="1" dirty="0"/>
              <a:t>Kinetic Process in Engineering Materials</a:t>
            </a:r>
            <a:endParaRPr lang="en-US" altLang="en-US" sz="2800" dirty="0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EF0ED5E-9D98-3949-8333-2F812D0FA7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1752600"/>
            <a:ext cx="6400800" cy="3886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Instructor: </a:t>
            </a:r>
            <a:r>
              <a:rPr lang="en-US" altLang="en-US" sz="3600" dirty="0" err="1"/>
              <a:t>Yuntian</a:t>
            </a:r>
            <a:r>
              <a:rPr lang="en-US" altLang="en-US" sz="3600" dirty="0"/>
              <a:t> Zhu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Office: R7182, Ph: 3442-2457</a:t>
            </a:r>
          </a:p>
          <a:p>
            <a:pPr eaLnBrk="1" hangingPunct="1"/>
            <a:r>
              <a:rPr lang="en-US" altLang="en-US" sz="2000" dirty="0" err="1"/>
              <a:t>y.zhu@cityu.edu.hk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/>
              <a:t>Lecture 2: Diffusion II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F3300D4-3FB0-24DE-E718-89BFD4474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Interface speed</a:t>
            </a: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F8EF046A-EABA-CA9B-4843-CD93E122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DDAD0F-1F3E-464F-A78B-2E5265E52BF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graphicFrame>
        <p:nvGraphicFramePr>
          <p:cNvPr id="21508" name="Object 2">
            <a:extLst>
              <a:ext uri="{FF2B5EF4-FFF2-40B4-BE49-F238E27FC236}">
                <a16:creationId xmlns:a16="http://schemas.microsoft.com/office/drawing/2014/main" id="{6013D3C5-6232-86E1-5004-286EA13D1E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6775" y="1338263"/>
          <a:ext cx="412432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11400" imgH="508000" progId="Equation.3">
                  <p:embed/>
                </p:oleObj>
              </mc:Choice>
              <mc:Fallback>
                <p:oleObj name="Equation" r:id="rId3" imgW="2311400" imgH="508000" progId="Equation.3">
                  <p:embed/>
                  <p:pic>
                    <p:nvPicPr>
                      <p:cNvPr id="21508" name="Object 2">
                        <a:extLst>
                          <a:ext uri="{FF2B5EF4-FFF2-40B4-BE49-F238E27FC236}">
                            <a16:creationId xmlns:a16="http://schemas.microsoft.com/office/drawing/2014/main" id="{6013D3C5-6232-86E1-5004-286EA13D1E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1338263"/>
                        <a:ext cx="4124325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1">
            <a:extLst>
              <a:ext uri="{FF2B5EF4-FFF2-40B4-BE49-F238E27FC236}">
                <a16:creationId xmlns:a16="http://schemas.microsoft.com/office/drawing/2014/main" id="{2BD470E0-26A5-24CF-FA32-716E63A1B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2543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F8B61F43-3F4D-709E-360A-44AF2BAA3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 Work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4F995D24-4209-857D-D90B-C63BDF21AA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3200400"/>
          </a:xfrm>
        </p:spPr>
        <p:txBody>
          <a:bodyPr/>
          <a:lstStyle/>
          <a:p>
            <a:r>
              <a:rPr lang="en-US" altLang="en-US" dirty="0"/>
              <a:t>Reading assignment: </a:t>
            </a:r>
          </a:p>
          <a:p>
            <a:pPr marL="400050" lvl="1" indent="0">
              <a:buNone/>
            </a:pPr>
            <a:r>
              <a:rPr lang="en-US" altLang="en-US" sz="2400" dirty="0"/>
              <a:t>Chapter 2.3-2.8 </a:t>
            </a:r>
            <a:r>
              <a:rPr lang="ja-JP" altLang="en-US" sz="2000">
                <a:solidFill>
                  <a:srgbClr val="FF0000"/>
                </a:solidFill>
              </a:rPr>
              <a:t>“</a:t>
            </a:r>
            <a:r>
              <a:rPr lang="en-US" altLang="ja-JP" sz="2000" i="1" dirty="0">
                <a:solidFill>
                  <a:srgbClr val="FF0000"/>
                </a:solidFill>
              </a:rPr>
              <a:t>Phase Transformations in Metals and Alloys</a:t>
            </a:r>
            <a:r>
              <a:rPr lang="ja-JP" altLang="en-US" sz="2000">
                <a:solidFill>
                  <a:srgbClr val="FF0000"/>
                </a:solidFill>
              </a:rPr>
              <a:t>”</a:t>
            </a:r>
            <a:r>
              <a:rPr lang="en-US" altLang="ja-JP" sz="2000" dirty="0">
                <a:solidFill>
                  <a:srgbClr val="FF0000"/>
                </a:solidFill>
              </a:rPr>
              <a:t>, David A. Porter et al. </a:t>
            </a:r>
            <a:endParaRPr lang="en-US" altLang="en-US" sz="1800" dirty="0"/>
          </a:p>
          <a:p>
            <a:r>
              <a:rPr lang="en-US" altLang="en-US" dirty="0"/>
              <a:t>HW: 2.9, </a:t>
            </a:r>
          </a:p>
        </p:txBody>
      </p:sp>
      <p:sp>
        <p:nvSpPr>
          <p:cNvPr id="23556" name="Footer Placeholder 4">
            <a:extLst>
              <a:ext uri="{FF2B5EF4-FFF2-40B4-BE49-F238E27FC236}">
                <a16:creationId xmlns:a16="http://schemas.microsoft.com/office/drawing/2014/main" id="{65E8CA5D-E412-95CB-12CC-FDBD4D45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01F780-CE15-0F4A-9CC0-F79711B6B26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FBC96BF6-B30C-8D4F-9678-80E549436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Substitutional diffusion</a:t>
            </a:r>
          </a:p>
        </p:txBody>
      </p:sp>
      <p:sp>
        <p:nvSpPr>
          <p:cNvPr id="23555" name="Footer Placeholder 4">
            <a:extLst>
              <a:ext uri="{FF2B5EF4-FFF2-40B4-BE49-F238E27FC236}">
                <a16:creationId xmlns:a16="http://schemas.microsoft.com/office/drawing/2014/main" id="{EADCF8C6-851F-1A4C-8465-C6F3CAB0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2AFEC4-B7B0-2743-926A-A5720C70012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23556" name="TextBox 7">
            <a:extLst>
              <a:ext uri="{FF2B5EF4-FFF2-40B4-BE49-F238E27FC236}">
                <a16:creationId xmlns:a16="http://schemas.microsoft.com/office/drawing/2014/main" id="{31D10BED-2FF9-5042-885C-4D9CF9A35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2178537"/>
            <a:ext cx="34998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Self Diffusion (substitutional):</a:t>
            </a:r>
          </a:p>
        </p:txBody>
      </p:sp>
      <p:graphicFrame>
        <p:nvGraphicFramePr>
          <p:cNvPr id="23557" name="Object 2">
            <a:extLst>
              <a:ext uri="{FF2B5EF4-FFF2-40B4-BE49-F238E27FC236}">
                <a16:creationId xmlns:a16="http://schemas.microsoft.com/office/drawing/2014/main" id="{4185B88B-CD05-3A42-90FE-9E253DE9A9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5915" y="3201162"/>
          <a:ext cx="3395663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16100" imgH="1003300" progId="Equation.3">
                  <p:embed/>
                </p:oleObj>
              </mc:Choice>
              <mc:Fallback>
                <p:oleObj name="Equation" r:id="rId3" imgW="1816100" imgH="1003300" progId="Equation.3">
                  <p:embed/>
                  <p:pic>
                    <p:nvPicPr>
                      <p:cNvPr id="23557" name="Object 2">
                        <a:extLst>
                          <a:ext uri="{FF2B5EF4-FFF2-40B4-BE49-F238E27FC236}">
                            <a16:creationId xmlns:a16="http://schemas.microsoft.com/office/drawing/2014/main" id="{4185B88B-CD05-3A42-90FE-9E253DE9A9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915" y="3201162"/>
                        <a:ext cx="3395663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Box 9">
            <a:extLst>
              <a:ext uri="{FF2B5EF4-FFF2-40B4-BE49-F238E27FC236}">
                <a16:creationId xmlns:a16="http://schemas.microsoft.com/office/drawing/2014/main" id="{E3CBEF7C-73B3-7946-905D-D54370AC1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15" y="5303047"/>
            <a:ext cx="5474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Q is roughly proportional to T</a:t>
            </a:r>
            <a:r>
              <a:rPr lang="en-US" altLang="en-US" sz="1800" baseline="-25000"/>
              <a:t>m</a:t>
            </a:r>
            <a:r>
              <a:rPr lang="en-US" altLang="en-US" sz="180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Q/T</a:t>
            </a:r>
            <a:r>
              <a:rPr lang="en-US" altLang="en-US" sz="1800" baseline="-25000"/>
              <a:t>m</a:t>
            </a:r>
            <a:r>
              <a:rPr lang="en-US" altLang="en-US" sz="1800"/>
              <a:t> ~ constant for a fixed structure (Table 2.2,p83)</a:t>
            </a:r>
          </a:p>
        </p:txBody>
      </p:sp>
      <p:pic>
        <p:nvPicPr>
          <p:cNvPr id="7" name="Picture 5" descr="active-energy">
            <a:extLst>
              <a:ext uri="{FF2B5EF4-FFF2-40B4-BE49-F238E27FC236}">
                <a16:creationId xmlns:a16="http://schemas.microsoft.com/office/drawing/2014/main" id="{0FB4EB53-E7E6-7B49-93F7-00BBDBDBD7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1196974"/>
            <a:ext cx="24923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5BA972-5DCF-4943-9EB1-E15BD7D39972}"/>
                  </a:ext>
                </a:extLst>
              </p:cNvPr>
              <p:cNvSpPr/>
              <p:nvPr/>
            </p:nvSpPr>
            <p:spPr>
              <a:xfrm>
                <a:off x="3200400" y="1261240"/>
                <a:ext cx="1212954" cy="572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D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5BA972-5DCF-4943-9EB1-E15BD7D39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261240"/>
                <a:ext cx="1212954" cy="572721"/>
              </a:xfrm>
              <a:prstGeom prst="rect">
                <a:avLst/>
              </a:prstGeom>
              <a:blipFill>
                <a:blip r:embed="rId7"/>
                <a:stretch>
                  <a:fillRect l="-520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E9825FC-E403-9745-95F0-8F25B256ED4F}"/>
              </a:ext>
            </a:extLst>
          </p:cNvPr>
          <p:cNvSpPr txBox="1"/>
          <p:nvPr/>
        </p:nvSpPr>
        <p:spPr>
          <a:xfrm>
            <a:off x="653516" y="1193658"/>
            <a:ext cx="2302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Interstitial diffusion</a:t>
            </a:r>
          </a:p>
          <a:p>
            <a:r>
              <a:rPr lang="en-US" sz="2000" dirty="0"/>
              <a:t>Dilute 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74239F-F3F2-DC4C-964A-094929F87C2D}"/>
                  </a:ext>
                </a:extLst>
              </p:cNvPr>
              <p:cNvSpPr txBox="1"/>
              <p:nvPr/>
            </p:nvSpPr>
            <p:spPr>
              <a:xfrm>
                <a:off x="4464622" y="1237976"/>
                <a:ext cx="1628138" cy="5661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𝑧𝑣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74239F-F3F2-DC4C-964A-094929F87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622" y="1237976"/>
                <a:ext cx="1628138" cy="566117"/>
              </a:xfrm>
              <a:prstGeom prst="rect">
                <a:avLst/>
              </a:prstGeom>
              <a:blipFill>
                <a:blip r:embed="rId8"/>
                <a:stretch>
                  <a:fillRect l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83DB423-3337-A543-8603-18FD8F5DEE4D}"/>
                  </a:ext>
                </a:extLst>
              </p:cNvPr>
              <p:cNvSpPr/>
              <p:nvPr/>
            </p:nvSpPr>
            <p:spPr>
              <a:xfrm>
                <a:off x="628094" y="2588151"/>
                <a:ext cx="1212954" cy="572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D</a:t>
                </a:r>
                <a:r>
                  <a:rPr lang="en-US" sz="2000" baseline="-25000" dirty="0"/>
                  <a:t>A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83DB423-3337-A543-8603-18FD8F5DEE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94" y="2588151"/>
                <a:ext cx="1212954" cy="572721"/>
              </a:xfrm>
              <a:prstGeom prst="rect">
                <a:avLst/>
              </a:prstGeom>
              <a:blipFill>
                <a:blip r:embed="rId9"/>
                <a:stretch>
                  <a:fillRect l="-520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F4119C-20E3-CA48-A242-28881BE2A3EF}"/>
                  </a:ext>
                </a:extLst>
              </p:cNvPr>
              <p:cNvSpPr txBox="1"/>
              <p:nvPr/>
            </p:nvSpPr>
            <p:spPr>
              <a:xfrm>
                <a:off x="1885410" y="2536577"/>
                <a:ext cx="1759071" cy="457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𝑧𝑋𝑣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l-G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F4119C-20E3-CA48-A242-28881BE2A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410" y="2536577"/>
                <a:ext cx="1759071" cy="457498"/>
              </a:xfrm>
              <a:prstGeom prst="rect">
                <a:avLst/>
              </a:prstGeom>
              <a:blipFill>
                <a:blip r:embed="rId10"/>
                <a:stretch>
                  <a:fillRect l="-2857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E8BCF21-C290-F349-8A4C-8AB04C62B69F}"/>
              </a:ext>
            </a:extLst>
          </p:cNvPr>
          <p:cNvSpPr txBox="1"/>
          <p:nvPr/>
        </p:nvSpPr>
        <p:spPr>
          <a:xfrm>
            <a:off x="3748406" y="269196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X</a:t>
            </a:r>
            <a:r>
              <a:rPr lang="en-US" sz="1800" baseline="-25000" dirty="0" err="1"/>
              <a:t>v</a:t>
            </a:r>
            <a:r>
              <a:rPr lang="en-US" sz="1800" dirty="0"/>
              <a:t> is the vacancy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0606A0-0DE2-0F4A-AE21-78CC455A3F0E}"/>
                  </a:ext>
                </a:extLst>
              </p:cNvPr>
              <p:cNvSpPr txBox="1"/>
              <p:nvPr/>
            </p:nvSpPr>
            <p:spPr>
              <a:xfrm>
                <a:off x="1936137" y="3056263"/>
                <a:ext cx="1407629" cy="520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0606A0-0DE2-0F4A-AE21-78CC455A3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137" y="3056263"/>
                <a:ext cx="1407629" cy="520014"/>
              </a:xfrm>
              <a:prstGeom prst="rect">
                <a:avLst/>
              </a:prstGeom>
              <a:blipFill>
                <a:blip r:embed="rId11"/>
                <a:stretch>
                  <a:fillRect l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D9F8A2F-0662-8043-B22A-E284DBB2D9C5}"/>
              </a:ext>
            </a:extLst>
          </p:cNvPr>
          <p:cNvSpPr txBox="1"/>
          <p:nvPr/>
        </p:nvSpPr>
        <p:spPr>
          <a:xfrm>
            <a:off x="995260" y="3801737"/>
            <a:ext cx="2242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Symbol" pitchFamily="2" charset="2"/>
              </a:rPr>
              <a:t>D</a:t>
            </a:r>
            <a:r>
              <a:rPr lang="en-US" sz="2000" dirty="0" err="1"/>
              <a:t>G</a:t>
            </a:r>
            <a:r>
              <a:rPr lang="en-US" sz="2000" baseline="-25000" dirty="0" err="1"/>
              <a:t>m</a:t>
            </a:r>
            <a:r>
              <a:rPr lang="en-US" sz="2000" dirty="0"/>
              <a:t> = </a:t>
            </a:r>
            <a:r>
              <a:rPr lang="en-US" sz="2000" dirty="0" err="1">
                <a:latin typeface="Symbol" pitchFamily="2" charset="2"/>
              </a:rPr>
              <a:t>D</a:t>
            </a:r>
            <a:r>
              <a:rPr lang="en-US" sz="2000" dirty="0" err="1"/>
              <a:t>H</a:t>
            </a:r>
            <a:r>
              <a:rPr lang="en-US" sz="2000" baseline="-25000" dirty="0" err="1"/>
              <a:t>m</a:t>
            </a:r>
            <a:r>
              <a:rPr lang="en-US" sz="2000" dirty="0"/>
              <a:t> -</a:t>
            </a:r>
            <a:r>
              <a:rPr lang="en-US" sz="2000" dirty="0" err="1"/>
              <a:t>T</a:t>
            </a:r>
            <a:r>
              <a:rPr lang="en-US" sz="2000" dirty="0" err="1">
                <a:latin typeface="Symbol" pitchFamily="2" charset="2"/>
              </a:rPr>
              <a:t>D</a:t>
            </a:r>
            <a:r>
              <a:rPr lang="en-US" sz="2000" dirty="0" err="1"/>
              <a:t>S</a:t>
            </a:r>
            <a:r>
              <a:rPr lang="en-US" sz="2000" baseline="-25000" dirty="0" err="1"/>
              <a:t>m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495E5B-5044-5A4B-A9B4-9611E537FFCD}"/>
              </a:ext>
            </a:extLst>
          </p:cNvPr>
          <p:cNvSpPr txBox="1"/>
          <p:nvPr/>
        </p:nvSpPr>
        <p:spPr>
          <a:xfrm>
            <a:off x="995260" y="4292342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Symbol" pitchFamily="2" charset="2"/>
              </a:rPr>
              <a:t>D</a:t>
            </a:r>
            <a:r>
              <a:rPr lang="en-US" sz="2000" dirty="0" err="1"/>
              <a:t>G</a:t>
            </a:r>
            <a:r>
              <a:rPr lang="en-US" sz="2000" baseline="-25000" dirty="0" err="1"/>
              <a:t>v</a:t>
            </a:r>
            <a:r>
              <a:rPr lang="en-US" sz="2000" dirty="0"/>
              <a:t> = </a:t>
            </a:r>
            <a:r>
              <a:rPr lang="en-US" sz="2000" dirty="0" err="1">
                <a:latin typeface="Symbol" pitchFamily="2" charset="2"/>
              </a:rPr>
              <a:t>D</a:t>
            </a:r>
            <a:r>
              <a:rPr lang="en-US" sz="2000" dirty="0" err="1"/>
              <a:t>H</a:t>
            </a:r>
            <a:r>
              <a:rPr lang="en-US" sz="2000" baseline="-25000" dirty="0" err="1"/>
              <a:t>v</a:t>
            </a:r>
            <a:r>
              <a:rPr lang="en-US" sz="2000" dirty="0"/>
              <a:t> -</a:t>
            </a:r>
            <a:r>
              <a:rPr lang="en-US" sz="2000" dirty="0" err="1"/>
              <a:t>T</a:t>
            </a:r>
            <a:r>
              <a:rPr lang="en-US" sz="2000" dirty="0" err="1">
                <a:latin typeface="Symbol" pitchFamily="2" charset="2"/>
              </a:rPr>
              <a:t>D</a:t>
            </a:r>
            <a:r>
              <a:rPr lang="en-US" sz="2000" dirty="0" err="1"/>
              <a:t>S</a:t>
            </a:r>
            <a:r>
              <a:rPr lang="en-US" sz="2000" baseline="-25000" dirty="0" err="1"/>
              <a:t>v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E0F479-A536-864C-82EC-BDCA21060D03}"/>
              </a:ext>
            </a:extLst>
          </p:cNvPr>
          <p:cNvSpPr/>
          <p:nvPr/>
        </p:nvSpPr>
        <p:spPr bwMode="auto">
          <a:xfrm>
            <a:off x="4413354" y="4419600"/>
            <a:ext cx="1606446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116253-C4CE-934F-938E-6B8499611DC0}"/>
              </a:ext>
            </a:extLst>
          </p:cNvPr>
          <p:cNvSpPr txBox="1"/>
          <p:nvPr/>
        </p:nvSpPr>
        <p:spPr>
          <a:xfrm>
            <a:off x="6421483" y="4499547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 = </a:t>
            </a:r>
            <a:r>
              <a:rPr lang="en-US" sz="2000" dirty="0" err="1">
                <a:latin typeface="Symbol" pitchFamily="2" charset="2"/>
              </a:rPr>
              <a:t>D</a:t>
            </a:r>
            <a:r>
              <a:rPr lang="en-US" sz="2000" dirty="0" err="1"/>
              <a:t>H</a:t>
            </a:r>
            <a:r>
              <a:rPr lang="en-US" sz="2000" baseline="-25000" dirty="0" err="1"/>
              <a:t>m</a:t>
            </a:r>
            <a:r>
              <a:rPr lang="en-US" sz="2000" dirty="0"/>
              <a:t> + </a:t>
            </a:r>
            <a:r>
              <a:rPr lang="en-US" sz="2000" dirty="0" err="1">
                <a:latin typeface="Symbol" pitchFamily="2" charset="2"/>
              </a:rPr>
              <a:t>D</a:t>
            </a:r>
            <a:r>
              <a:rPr lang="en-US" sz="2000" dirty="0" err="1"/>
              <a:t>H</a:t>
            </a:r>
            <a:r>
              <a:rPr lang="en-US" sz="2000" baseline="-25000" dirty="0" err="1"/>
              <a:t>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604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12" grpId="0"/>
      <p:bldP spid="13" grpId="0"/>
      <p:bldP spid="5" grpId="0"/>
      <p:bldP spid="6" grpId="0"/>
      <p:bldP spid="9" grpId="0"/>
      <p:bldP spid="17" grpId="0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5731942A-3EEC-AE4C-96A2-7BEF3F158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Vacancy diffusion</a:t>
            </a:r>
          </a:p>
        </p:txBody>
      </p:sp>
      <p:sp>
        <p:nvSpPr>
          <p:cNvPr id="25603" name="Footer Placeholder 4">
            <a:extLst>
              <a:ext uri="{FF2B5EF4-FFF2-40B4-BE49-F238E27FC236}">
                <a16:creationId xmlns:a16="http://schemas.microsoft.com/office/drawing/2014/main" id="{3860EE5A-DC03-2C46-9BF2-55B6B2B44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3E3C28-48E7-4247-B578-EC6D8E549DF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25604" name="TextBox 7">
            <a:extLst>
              <a:ext uri="{FF2B5EF4-FFF2-40B4-BE49-F238E27FC236}">
                <a16:creationId xmlns:a16="http://schemas.microsoft.com/office/drawing/2014/main" id="{1C36C29C-5DFA-8D44-981A-BB9986E84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9200"/>
            <a:ext cx="2078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Self Diffusion:</a:t>
            </a:r>
          </a:p>
        </p:txBody>
      </p:sp>
      <p:graphicFrame>
        <p:nvGraphicFramePr>
          <p:cNvPr id="25605" name="Object 2">
            <a:extLst>
              <a:ext uri="{FF2B5EF4-FFF2-40B4-BE49-F238E27FC236}">
                <a16:creationId xmlns:a16="http://schemas.microsoft.com/office/drawing/2014/main" id="{56E3600A-01CC-2D4A-904E-82A1AD6EC8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689502"/>
          <a:ext cx="2286000" cy="1057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46200" imgH="622300" progId="Equation.3">
                  <p:embed/>
                </p:oleObj>
              </mc:Choice>
              <mc:Fallback>
                <p:oleObj name="Equation" r:id="rId3" imgW="1346200" imgH="622300" progId="Equation.3">
                  <p:embed/>
                  <p:pic>
                    <p:nvPicPr>
                      <p:cNvPr id="25605" name="Object 2">
                        <a:extLst>
                          <a:ext uri="{FF2B5EF4-FFF2-40B4-BE49-F238E27FC236}">
                            <a16:creationId xmlns:a16="http://schemas.microsoft.com/office/drawing/2014/main" id="{56E3600A-01CC-2D4A-904E-82A1AD6EC8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89502"/>
                        <a:ext cx="2286000" cy="105760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6" name="Picture 1" descr="images.jpg">
            <a:extLst>
              <a:ext uri="{FF2B5EF4-FFF2-40B4-BE49-F238E27FC236}">
                <a16:creationId xmlns:a16="http://schemas.microsoft.com/office/drawing/2014/main" id="{FE9E3296-0733-704D-8A75-55437EA54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69112" y="1055688"/>
            <a:ext cx="17684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CF074D-3F9D-F24C-ACBE-CBE995C35E72}"/>
                  </a:ext>
                </a:extLst>
              </p:cNvPr>
              <p:cNvSpPr txBox="1"/>
              <p:nvPr/>
            </p:nvSpPr>
            <p:spPr>
              <a:xfrm>
                <a:off x="654215" y="2895600"/>
                <a:ext cx="1562864" cy="584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CF074D-3F9D-F24C-ACBE-CBE995C35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15" y="2895600"/>
                <a:ext cx="1562864" cy="584391"/>
              </a:xfrm>
              <a:prstGeom prst="rect">
                <a:avLst/>
              </a:prstGeom>
              <a:blipFill>
                <a:blip r:embed="rId9"/>
                <a:stretch>
                  <a:fillRect l="-4032" t="-2128" r="-806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A933C3-63FC-284B-9A5B-3E4564449AEF}"/>
                  </a:ext>
                </a:extLst>
              </p:cNvPr>
              <p:cNvSpPr txBox="1"/>
              <p:nvPr/>
            </p:nvSpPr>
            <p:spPr>
              <a:xfrm>
                <a:off x="638526" y="3660941"/>
                <a:ext cx="2622104" cy="5319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A933C3-63FC-284B-9A5B-3E456444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26" y="3660941"/>
                <a:ext cx="2622104" cy="531940"/>
              </a:xfrm>
              <a:prstGeom prst="rect">
                <a:avLst/>
              </a:prstGeom>
              <a:blipFill>
                <a:blip r:embed="rId10"/>
                <a:stretch>
                  <a:fillRect l="-5314" t="-4651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E65AAB-87D1-C24D-A54B-9B4240EAAC0F}"/>
                  </a:ext>
                </a:extLst>
              </p:cNvPr>
              <p:cNvSpPr txBox="1"/>
              <p:nvPr/>
            </p:nvSpPr>
            <p:spPr>
              <a:xfrm>
                <a:off x="448322" y="4393826"/>
                <a:ext cx="2812308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E65AAB-87D1-C24D-A54B-9B4240EAA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2" y="4393826"/>
                <a:ext cx="2812308" cy="576183"/>
              </a:xfrm>
              <a:prstGeom prst="rect">
                <a:avLst/>
              </a:prstGeom>
              <a:blipFill>
                <a:blip r:embed="rId11"/>
                <a:stretch>
                  <a:fillRect l="-1351"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703904-A7B4-1A47-BF46-B537310B79FF}"/>
                  </a:ext>
                </a:extLst>
              </p:cNvPr>
              <p:cNvSpPr txBox="1"/>
              <p:nvPr/>
            </p:nvSpPr>
            <p:spPr>
              <a:xfrm>
                <a:off x="495541" y="5328185"/>
                <a:ext cx="2908074" cy="5319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703904-A7B4-1A47-BF46-B537310B7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41" y="5328185"/>
                <a:ext cx="2908074" cy="531940"/>
              </a:xfrm>
              <a:prstGeom prst="rect">
                <a:avLst/>
              </a:prstGeom>
              <a:blipFill>
                <a:blip r:embed="rId12"/>
                <a:stretch>
                  <a:fillRect l="-1739" t="-2326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06E7C36-EEF3-C742-B0AD-64B80F451CB4}"/>
              </a:ext>
            </a:extLst>
          </p:cNvPr>
          <p:cNvSpPr txBox="1"/>
          <p:nvPr/>
        </p:nvSpPr>
        <p:spPr>
          <a:xfrm>
            <a:off x="3852846" y="2285441"/>
            <a:ext cx="1582356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A</a:t>
            </a:r>
            <a:r>
              <a:rPr lang="en-US" dirty="0"/>
              <a:t> = D</a:t>
            </a:r>
            <a:r>
              <a:rPr lang="en-US" baseline="-25000" dirty="0"/>
              <a:t>V</a:t>
            </a:r>
            <a:r>
              <a:rPr lang="en-US" dirty="0"/>
              <a:t>X</a:t>
            </a:r>
            <a:r>
              <a:rPr lang="en-US" baseline="-25000" dirty="0"/>
              <a:t>V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A7B82-F04D-6643-9380-97C17220E5C6}"/>
              </a:ext>
            </a:extLst>
          </p:cNvPr>
          <p:cNvSpPr txBox="1"/>
          <p:nvPr/>
        </p:nvSpPr>
        <p:spPr>
          <a:xfrm>
            <a:off x="3385453" y="3298006"/>
            <a:ext cx="5677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Same flux, different diffusion Coefficient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DDAA4B-3E99-E44F-A109-258880466B61}"/>
              </a:ext>
            </a:extLst>
          </p:cNvPr>
          <p:cNvSpPr txBox="1"/>
          <p:nvPr/>
        </p:nvSpPr>
        <p:spPr>
          <a:xfrm>
            <a:off x="3884019" y="3850456"/>
            <a:ext cx="4680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self or substitutional diffusion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8070D0-A0FA-6F4B-AE60-9C70E493A832}"/>
              </a:ext>
            </a:extLst>
          </p:cNvPr>
          <p:cNvSpPr txBox="1"/>
          <p:nvPr/>
        </p:nvSpPr>
        <p:spPr>
          <a:xfrm>
            <a:off x="3895245" y="4393826"/>
            <a:ext cx="4867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Diffusion of atoms is equivalent of diffusion of vacancy to the opposite direction (flux)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Diffusion coefficient of vacancy diffusion is much higher than that of atom diffusion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B857A-68F9-5D44-A183-D56160DB7E42}"/>
              </a:ext>
            </a:extLst>
          </p:cNvPr>
          <p:cNvSpPr txBox="1"/>
          <p:nvPr/>
        </p:nvSpPr>
        <p:spPr>
          <a:xfrm>
            <a:off x="3424834" y="1314149"/>
            <a:ext cx="3048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V</a:t>
            </a:r>
            <a:r>
              <a:rPr lang="en-US" dirty="0"/>
              <a:t> = 10</a:t>
            </a:r>
            <a:r>
              <a:rPr lang="en-US" baseline="30000" dirty="0"/>
              <a:t>-4</a:t>
            </a:r>
            <a:r>
              <a:rPr lang="en-US" dirty="0"/>
              <a:t> – 10</a:t>
            </a:r>
            <a:r>
              <a:rPr lang="en-US" baseline="30000" dirty="0"/>
              <a:t>-3</a:t>
            </a:r>
            <a:r>
              <a:rPr lang="en-US" dirty="0"/>
              <a:t> at T</a:t>
            </a:r>
            <a:r>
              <a:rPr lang="en-US" baseline="-25000" dirty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5" grpId="0" animBg="1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14CAA14D-F694-8042-B5CE-2686FE6B8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762000"/>
          </a:xfrm>
        </p:spPr>
        <p:txBody>
          <a:bodyPr/>
          <a:lstStyle/>
          <a:p>
            <a:r>
              <a:rPr lang="en-US" altLang="en-US" sz="2800"/>
              <a:t>Diffusion in Substitutional Alloys</a:t>
            </a:r>
          </a:p>
        </p:txBody>
      </p:sp>
      <p:sp>
        <p:nvSpPr>
          <p:cNvPr id="17411" name="Footer Placeholder 4">
            <a:extLst>
              <a:ext uri="{FF2B5EF4-FFF2-40B4-BE49-F238E27FC236}">
                <a16:creationId xmlns:a16="http://schemas.microsoft.com/office/drawing/2014/main" id="{98548A68-7433-7E40-AC98-BE6F15FC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0359ED-24CF-3B46-A3F8-1DE7DDA40CF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graphicFrame>
        <p:nvGraphicFramePr>
          <p:cNvPr id="17412" name="Object 2">
            <a:extLst>
              <a:ext uri="{FF2B5EF4-FFF2-40B4-BE49-F238E27FC236}">
                <a16:creationId xmlns:a16="http://schemas.microsoft.com/office/drawing/2014/main" id="{B4F0E8CA-F4A0-DC47-92C0-1D5721DC8D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6438" y="1427163"/>
          <a:ext cx="1789112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30300" imgH="901700" progId="Equation.3">
                  <p:embed/>
                </p:oleObj>
              </mc:Choice>
              <mc:Fallback>
                <p:oleObj name="Equation" r:id="rId3" imgW="1130300" imgH="901700" progId="Equation.3">
                  <p:embed/>
                  <p:pic>
                    <p:nvPicPr>
                      <p:cNvPr id="17412" name="Object 2">
                        <a:extLst>
                          <a:ext uri="{FF2B5EF4-FFF2-40B4-BE49-F238E27FC236}">
                            <a16:creationId xmlns:a16="http://schemas.microsoft.com/office/drawing/2014/main" id="{B4F0E8CA-F4A0-DC47-92C0-1D5721DC8D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1427163"/>
                        <a:ext cx="1789112" cy="14303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4">
            <a:extLst>
              <a:ext uri="{FF2B5EF4-FFF2-40B4-BE49-F238E27FC236}">
                <a16:creationId xmlns:a16="http://schemas.microsoft.com/office/drawing/2014/main" id="{B5F6B197-1A3B-794C-AEB3-3BEC3D0334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1371600"/>
          <a:ext cx="12334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76300" imgH="1028700" progId="Equation.3">
                  <p:embed/>
                </p:oleObj>
              </mc:Choice>
              <mc:Fallback>
                <p:oleObj name="Equation" r:id="rId5" imgW="876300" imgH="1028700" progId="Equation.3">
                  <p:embed/>
                  <p:pic>
                    <p:nvPicPr>
                      <p:cNvPr id="17415" name="Object 4">
                        <a:extLst>
                          <a:ext uri="{FF2B5EF4-FFF2-40B4-BE49-F238E27FC236}">
                            <a16:creationId xmlns:a16="http://schemas.microsoft.com/office/drawing/2014/main" id="{B5F6B197-1A3B-794C-AEB3-3BEC3D0334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371600"/>
                        <a:ext cx="12334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Box 1">
            <a:extLst>
              <a:ext uri="{FF2B5EF4-FFF2-40B4-BE49-F238E27FC236}">
                <a16:creationId xmlns:a16="http://schemas.microsoft.com/office/drawing/2014/main" id="{779E2A53-E09B-3F4A-AB3A-5E764DF01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237" y="1793542"/>
            <a:ext cx="2041525" cy="3698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Darken’s</a:t>
            </a:r>
            <a:r>
              <a:rPr lang="en-US" altLang="en-US" sz="1800" dirty="0"/>
              <a:t> equation</a:t>
            </a:r>
          </a:p>
        </p:txBody>
      </p:sp>
      <p:pic>
        <p:nvPicPr>
          <p:cNvPr id="17417" name="Picture 1" descr="images.jpg">
            <a:extLst>
              <a:ext uri="{FF2B5EF4-FFF2-40B4-BE49-F238E27FC236}">
                <a16:creationId xmlns:a16="http://schemas.microsoft.com/office/drawing/2014/main" id="{1C821F58-C02C-0640-9D44-CE018C23C2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8000" y="3200401"/>
            <a:ext cx="17684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F0182E1-7F4B-954C-9689-A82165A3CF6B}"/>
              </a:ext>
            </a:extLst>
          </p:cNvPr>
          <p:cNvGrpSpPr/>
          <p:nvPr/>
        </p:nvGrpSpPr>
        <p:grpSpPr>
          <a:xfrm>
            <a:off x="762000" y="3200400"/>
            <a:ext cx="5715000" cy="2677656"/>
            <a:chOff x="762000" y="3200400"/>
            <a:chExt cx="5715000" cy="2677656"/>
          </a:xfrm>
        </p:grpSpPr>
        <p:sp>
          <p:nvSpPr>
            <p:cNvPr id="17413" name="TextBox 11">
              <a:extLst>
                <a:ext uri="{FF2B5EF4-FFF2-40B4-BE49-F238E27FC236}">
                  <a16:creationId xmlns:a16="http://schemas.microsoft.com/office/drawing/2014/main" id="{71D154CE-38D2-214D-82D5-995054FEE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3200400"/>
              <a:ext cx="5410200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is roughly constant at T</a:t>
              </a:r>
              <a:r>
                <a:rPr lang="en-US" altLang="en-US" sz="2400" baseline="-25000" dirty="0"/>
                <a:t>m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bcc lattice has higher diffusion coefficient than </a:t>
              </a:r>
              <a:r>
                <a:rPr lang="en-US" altLang="en-US" sz="2400" dirty="0" err="1"/>
                <a:t>fcc</a:t>
              </a:r>
              <a:r>
                <a:rPr lang="en-US" altLang="en-US" sz="2400" dirty="0"/>
                <a:t> lattice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For dilute solution: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7414" name="Object 3">
                  <a:extLst>
                    <a:ext uri="{FF2B5EF4-FFF2-40B4-BE49-F238E27FC236}">
                      <a16:creationId xmlns:a16="http://schemas.microsoft.com/office/drawing/2014/main" id="{B083725C-566B-1D42-9FEF-A254FDA55A8F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762000" y="3276600"/>
                <a:ext cx="298450" cy="304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8" imgW="139700" imgH="165100" progId="Equation.3">
                        <p:embed/>
                      </p:oleObj>
                    </mc:Choice>
                    <mc:Fallback>
                      <p:oleObj name="Equation" r:id="rId8" imgW="139700" imgH="165100" progId="Equation.3">
                        <p:embed/>
                        <p:pic>
                          <p:nvPicPr>
                            <p:cNvPr id="17414" name="Object 3">
                              <a:extLst>
                                <a:ext uri="{FF2B5EF4-FFF2-40B4-BE49-F238E27FC236}">
                                  <a16:creationId xmlns:a16="http://schemas.microsoft.com/office/drawing/2014/main" id="{B083725C-566B-1D42-9FEF-A254FDA55A8F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2000" y="3276600"/>
                              <a:ext cx="298450" cy="3048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7414" name="Object 3">
                  <a:extLst>
                    <a:ext uri="{FF2B5EF4-FFF2-40B4-BE49-F238E27FC236}">
                      <a16:creationId xmlns:a16="http://schemas.microsoft.com/office/drawing/2014/main" id="{B083725C-566B-1D42-9FEF-A254FDA55A8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54555966"/>
                    </p:ext>
                  </p:extLst>
                </p:nvPr>
              </p:nvGraphicFramePr>
              <p:xfrm>
                <a:off x="762000" y="3276600"/>
                <a:ext cx="298450" cy="304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0931" name="Equation" r:id="rId11" imgW="139700" imgH="165100" progId="Equation.3">
                        <p:embed/>
                      </p:oleObj>
                    </mc:Choice>
                    <mc:Fallback>
                      <p:oleObj name="Equation" r:id="rId11" imgW="139700" imgH="165100" progId="Equation.3">
                        <p:embed/>
                        <p:pic>
                          <p:nvPicPr>
                            <p:cNvPr id="17414" name="Object 3">
                              <a:extLst>
                                <a:ext uri="{FF2B5EF4-FFF2-40B4-BE49-F238E27FC236}">
                                  <a16:creationId xmlns:a16="http://schemas.microsoft.com/office/drawing/2014/main" id="{B083725C-566B-1D42-9FEF-A254FDA55A8F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2000" y="3276600"/>
                              <a:ext cx="298450" cy="3048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C3C97C4-6A26-2447-BEF8-4BBC383A5291}"/>
                    </a:ext>
                  </a:extLst>
                </p:cNvPr>
                <p:cNvSpPr txBox="1"/>
                <p:nvPr/>
              </p:nvSpPr>
              <p:spPr>
                <a:xfrm>
                  <a:off x="3867187" y="5455205"/>
                  <a:ext cx="95474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C3C97C4-6A26-2447-BEF8-4BBC383A5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7187" y="5455205"/>
                  <a:ext cx="954749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10526" r="-1052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79E5837-FD46-004B-9D23-9FA0DF4145EB}"/>
                    </a:ext>
                  </a:extLst>
                </p:cNvPr>
                <p:cNvSpPr txBox="1"/>
                <p:nvPr/>
              </p:nvSpPr>
              <p:spPr>
                <a:xfrm>
                  <a:off x="5265062" y="5461825"/>
                  <a:ext cx="1052276" cy="3785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79E5837-FD46-004B-9D23-9FA0DF414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062" y="5461825"/>
                  <a:ext cx="1052276" cy="378502"/>
                </a:xfrm>
                <a:prstGeom prst="rect">
                  <a:avLst/>
                </a:prstGeom>
                <a:blipFill>
                  <a:blip r:embed="rId14"/>
                  <a:stretch>
                    <a:fillRect l="-9524" t="-13333" r="-4762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2C269D4-3546-0B4E-9E96-E78D1E79658D}"/>
              </a:ext>
            </a:extLst>
          </p:cNvPr>
          <p:cNvSpPr txBox="1"/>
          <p:nvPr/>
        </p:nvSpPr>
        <p:spPr>
          <a:xfrm>
            <a:off x="3124200" y="1255678"/>
            <a:ext cx="311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A and B form an alloy</a:t>
            </a:r>
          </a:p>
        </p:txBody>
      </p:sp>
    </p:spTree>
    <p:extLst>
      <p:ext uri="{BB962C8B-B14F-4D97-AF65-F5344CB8AC3E}">
        <p14:creationId xmlns:p14="http://schemas.microsoft.com/office/powerpoint/2010/main" val="395639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2948825A-154D-FC2B-C634-591692A454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Kirkendall Effect</a:t>
            </a:r>
          </a:p>
        </p:txBody>
      </p:sp>
      <p:pic>
        <p:nvPicPr>
          <p:cNvPr id="19459" name="Picture 8">
            <a:extLst>
              <a:ext uri="{FF2B5EF4-FFF2-40B4-BE49-F238E27FC236}">
                <a16:creationId xmlns:a16="http://schemas.microsoft.com/office/drawing/2014/main" id="{6219540E-7AD2-880F-34BF-0F4EFDDE2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29200"/>
            <a:ext cx="34798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>
            <a:extLst>
              <a:ext uri="{FF2B5EF4-FFF2-40B4-BE49-F238E27FC236}">
                <a16:creationId xmlns:a16="http://schemas.microsoft.com/office/drawing/2014/main" id="{0FBF57B2-F9F0-F154-6925-39A958AE2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D33B29-5E6E-0B4F-9E1E-40ABA90EA3A7}"/>
              </a:ext>
            </a:extLst>
          </p:cNvPr>
          <p:cNvSpPr txBox="1"/>
          <p:nvPr/>
        </p:nvSpPr>
        <p:spPr>
          <a:xfrm>
            <a:off x="6172200" y="3429000"/>
            <a:ext cx="15319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A           </a:t>
            </a:r>
            <a:r>
              <a:rPr lang="en-US" dirty="0">
                <a:solidFill>
                  <a:schemeClr val="accent3"/>
                </a:solidFill>
                <a:latin typeface="Arial" charset="0"/>
                <a:ea typeface="ＭＳ Ｐゴシック" charset="-128"/>
              </a:rPr>
              <a:t>B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  </a:t>
            </a:r>
          </a:p>
        </p:txBody>
      </p:sp>
      <p:graphicFrame>
        <p:nvGraphicFramePr>
          <p:cNvPr id="19462" name="Object 2">
            <a:extLst>
              <a:ext uri="{FF2B5EF4-FFF2-40B4-BE49-F238E27FC236}">
                <a16:creationId xmlns:a16="http://schemas.microsoft.com/office/drawing/2014/main" id="{7E96192F-262E-F789-023F-9AE09A36C8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3113" y="1271588"/>
          <a:ext cx="1728787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9000" imgH="1016000" progId="Equation.3">
                  <p:embed/>
                </p:oleObj>
              </mc:Choice>
              <mc:Fallback>
                <p:oleObj name="Equation" r:id="rId5" imgW="889000" imgH="1016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1271588"/>
                        <a:ext cx="1728787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Box 1">
            <a:extLst>
              <a:ext uri="{FF2B5EF4-FFF2-40B4-BE49-F238E27FC236}">
                <a16:creationId xmlns:a16="http://schemas.microsoft.com/office/drawing/2014/main" id="{F6E5C410-B824-D8A4-1D40-8FA877013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867400"/>
            <a:ext cx="177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Cu-Zn Alloy</a:t>
            </a:r>
          </a:p>
        </p:txBody>
      </p:sp>
      <p:sp>
        <p:nvSpPr>
          <p:cNvPr id="19464" name="TextBox 1">
            <a:extLst>
              <a:ext uri="{FF2B5EF4-FFF2-40B4-BE49-F238E27FC236}">
                <a16:creationId xmlns:a16="http://schemas.microsoft.com/office/drawing/2014/main" id="{37681C91-E6E5-4ABE-F4C8-5BA30870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295400"/>
            <a:ext cx="1481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C</a:t>
            </a:r>
            <a:r>
              <a:rPr lang="en-US" altLang="en-US" sz="2000" baseline="-25000"/>
              <a:t>0 </a:t>
            </a:r>
            <a:r>
              <a:rPr lang="en-US" altLang="en-US" sz="2000"/>
              <a:t>=C</a:t>
            </a:r>
            <a:r>
              <a:rPr lang="en-US" altLang="en-US" sz="2000" baseline="-25000"/>
              <a:t>A</a:t>
            </a:r>
            <a:r>
              <a:rPr lang="en-US" altLang="en-US" sz="2000"/>
              <a:t>+ C</a:t>
            </a:r>
            <a:r>
              <a:rPr lang="en-US" altLang="en-US" sz="2000" baseline="-25000"/>
              <a:t>B</a:t>
            </a:r>
            <a:endParaRPr lang="en-US" altLang="en-US" sz="2000"/>
          </a:p>
        </p:txBody>
      </p:sp>
      <p:sp>
        <p:nvSpPr>
          <p:cNvPr id="19465" name="TextBox 2">
            <a:extLst>
              <a:ext uri="{FF2B5EF4-FFF2-40B4-BE49-F238E27FC236}">
                <a16:creationId xmlns:a16="http://schemas.microsoft.com/office/drawing/2014/main" id="{A9F003B2-BE4B-A31F-F948-5DC1774A2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05200"/>
            <a:ext cx="2151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J</a:t>
            </a:r>
            <a:r>
              <a:rPr lang="en-US" altLang="en-US" sz="2400" baseline="-25000"/>
              <a:t>A</a:t>
            </a:r>
            <a:r>
              <a:rPr lang="en-US" altLang="en-US" sz="2400"/>
              <a:t> = -(J</a:t>
            </a:r>
            <a:r>
              <a:rPr lang="en-US" altLang="en-US" sz="2400" baseline="-25000"/>
              <a:t>B</a:t>
            </a:r>
            <a:r>
              <a:rPr lang="en-US" altLang="en-US" sz="2400"/>
              <a:t> + J</a:t>
            </a:r>
            <a:r>
              <a:rPr lang="en-US" altLang="en-US" sz="2400" baseline="-25000"/>
              <a:t>V</a:t>
            </a:r>
            <a:r>
              <a:rPr lang="en-US" altLang="en-US" sz="2400"/>
              <a:t>),  </a:t>
            </a:r>
          </a:p>
        </p:txBody>
      </p:sp>
      <p:cxnSp>
        <p:nvCxnSpPr>
          <p:cNvPr id="19466" name="Straight Arrow Connector 2">
            <a:extLst>
              <a:ext uri="{FF2B5EF4-FFF2-40B4-BE49-F238E27FC236}">
                <a16:creationId xmlns:a16="http://schemas.microsoft.com/office/drawing/2014/main" id="{FC7EA67B-8441-E734-36CC-18F722B4C56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019800" y="2438400"/>
            <a:ext cx="1143000" cy="0"/>
          </a:xfrm>
          <a:prstGeom prst="straightConnector1">
            <a:avLst/>
          </a:prstGeom>
          <a:noFill/>
          <a:ln w="9525">
            <a:solidFill>
              <a:srgbClr val="00009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7" name="Straight Arrow Connector 5">
            <a:extLst>
              <a:ext uri="{FF2B5EF4-FFF2-40B4-BE49-F238E27FC236}">
                <a16:creationId xmlns:a16="http://schemas.microsoft.com/office/drawing/2014/main" id="{3BEFD371-3E3C-E8F6-F80F-ED2FB8C34C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9800" y="2057400"/>
            <a:ext cx="1981200" cy="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8" name="Straight Arrow Connector 11">
            <a:extLst>
              <a:ext uri="{FF2B5EF4-FFF2-40B4-BE49-F238E27FC236}">
                <a16:creationId xmlns:a16="http://schemas.microsoft.com/office/drawing/2014/main" id="{BEF79584-BDCC-2D89-D509-2A96910AC94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15200" y="24384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9" name="TextBox 14">
            <a:extLst>
              <a:ext uri="{FF2B5EF4-FFF2-40B4-BE49-F238E27FC236}">
                <a16:creationId xmlns:a16="http://schemas.microsoft.com/office/drawing/2014/main" id="{E2C9537B-4827-9804-A468-FF65FB369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600200"/>
            <a:ext cx="474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J</a:t>
            </a:r>
            <a:r>
              <a:rPr lang="en-US" altLang="en-US" sz="2400" baseline="-25000">
                <a:solidFill>
                  <a:srgbClr val="008000"/>
                </a:solidFill>
              </a:rPr>
              <a:t>A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19470" name="TextBox 15">
            <a:extLst>
              <a:ext uri="{FF2B5EF4-FFF2-40B4-BE49-F238E27FC236}">
                <a16:creationId xmlns:a16="http://schemas.microsoft.com/office/drawing/2014/main" id="{13D697EE-DBBA-D775-9F70-3775B4217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362200"/>
            <a:ext cx="474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0"/>
                </a:solidFill>
              </a:rPr>
              <a:t>J</a:t>
            </a:r>
            <a:r>
              <a:rPr lang="en-US" altLang="en-US" sz="2400" baseline="-25000">
                <a:solidFill>
                  <a:srgbClr val="000090"/>
                </a:solidFill>
              </a:rPr>
              <a:t>B</a:t>
            </a:r>
            <a:endParaRPr lang="en-US" altLang="en-US" sz="2400">
              <a:solidFill>
                <a:srgbClr val="000090"/>
              </a:solidFill>
            </a:endParaRPr>
          </a:p>
        </p:txBody>
      </p:sp>
      <p:sp>
        <p:nvSpPr>
          <p:cNvPr id="19471" name="TextBox 25">
            <a:extLst>
              <a:ext uri="{FF2B5EF4-FFF2-40B4-BE49-F238E27FC236}">
                <a16:creationId xmlns:a16="http://schemas.microsoft.com/office/drawing/2014/main" id="{8AD604B6-0153-6849-9F8C-42C2E8F3F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362200"/>
            <a:ext cx="47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J</a:t>
            </a:r>
            <a:r>
              <a:rPr lang="en-US" altLang="en-US" sz="2400" baseline="-25000"/>
              <a:t>V</a:t>
            </a:r>
            <a:endParaRPr lang="en-US" alt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BF5C9E-B530-B654-2E9D-5FBA4440C478}"/>
              </a:ext>
            </a:extLst>
          </p:cNvPr>
          <p:cNvSpPr/>
          <p:nvPr/>
        </p:nvSpPr>
        <p:spPr bwMode="auto">
          <a:xfrm>
            <a:off x="6934200" y="3429000"/>
            <a:ext cx="762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71CDEF8-0CA5-320A-320C-7BCDC8E8E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Factors affecting Diffusion direction</a:t>
            </a: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D63C8187-A090-AD69-E19B-F10B27D5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28D44C-F071-D748-8A5F-F2F3F3C739D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1508" name="TextBox 15">
            <a:extLst>
              <a:ext uri="{FF2B5EF4-FFF2-40B4-BE49-F238E27FC236}">
                <a16:creationId xmlns:a16="http://schemas.microsoft.com/office/drawing/2014/main" id="{EDF5B46C-43CC-8531-3243-8A2DA64A3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5621338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/>
              <a:t>Strain field: Diffusion to GB and dislocations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000"/>
              <a:t>Implications: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2000"/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2000"/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2000"/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200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000"/>
              <a:t>Electric field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2000"/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2000"/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21509" name="Picture 10">
            <a:extLst>
              <a:ext uri="{FF2B5EF4-FFF2-40B4-BE49-F238E27FC236}">
                <a16:creationId xmlns:a16="http://schemas.microsoft.com/office/drawing/2014/main" id="{8D967D8B-E03A-35BA-D568-6E0B68E95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8575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B6876E89-2FC8-DB45-B4BB-2F0F97B72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Diffusion along Grain Boundaries</a:t>
            </a:r>
          </a:p>
        </p:txBody>
      </p:sp>
      <p:sp>
        <p:nvSpPr>
          <p:cNvPr id="23555" name="Footer Placeholder 4">
            <a:extLst>
              <a:ext uri="{FF2B5EF4-FFF2-40B4-BE49-F238E27FC236}">
                <a16:creationId xmlns:a16="http://schemas.microsoft.com/office/drawing/2014/main" id="{A22A1B15-56CE-2F4A-ABA3-800C8A3E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DC4E5F-413D-574E-909E-145F669187E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3556" name="TextBox 9">
            <a:extLst>
              <a:ext uri="{FF2B5EF4-FFF2-40B4-BE49-F238E27FC236}">
                <a16:creationId xmlns:a16="http://schemas.microsoft.com/office/drawing/2014/main" id="{A86850B2-8207-004B-9052-A11D3D201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19" y="5361178"/>
            <a:ext cx="4690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Temperature effect on Diffusion mechanism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Transition T=0.75-0.8 Tm</a:t>
            </a:r>
          </a:p>
        </p:txBody>
      </p:sp>
      <p:pic>
        <p:nvPicPr>
          <p:cNvPr id="23557" name="Picture 1">
            <a:extLst>
              <a:ext uri="{FF2B5EF4-FFF2-40B4-BE49-F238E27FC236}">
                <a16:creationId xmlns:a16="http://schemas.microsoft.com/office/drawing/2014/main" id="{BDF38EC6-BA81-2B46-B23A-6FA44E15C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23225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2">
            <a:extLst>
              <a:ext uri="{FF2B5EF4-FFF2-40B4-BE49-F238E27FC236}">
                <a16:creationId xmlns:a16="http://schemas.microsoft.com/office/drawing/2014/main" id="{80021960-C3AD-4B4B-8564-94E90821F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09800"/>
            <a:ext cx="73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Fig. 25</a:t>
            </a:r>
          </a:p>
        </p:txBody>
      </p:sp>
      <p:pic>
        <p:nvPicPr>
          <p:cNvPr id="23559" name="Picture 3">
            <a:extLst>
              <a:ext uri="{FF2B5EF4-FFF2-40B4-BE49-F238E27FC236}">
                <a16:creationId xmlns:a16="http://schemas.microsoft.com/office/drawing/2014/main" id="{1B17DEDD-AFE8-8045-9177-880C87479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295400"/>
            <a:ext cx="2170112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4">
            <a:extLst>
              <a:ext uri="{FF2B5EF4-FFF2-40B4-BE49-F238E27FC236}">
                <a16:creationId xmlns:a16="http://schemas.microsoft.com/office/drawing/2014/main" id="{B889DE7A-8C78-CE47-9251-D9584D176A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600"/>
            <a:ext cx="22256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1">
            <a:extLst>
              <a:ext uri="{FF2B5EF4-FFF2-40B4-BE49-F238E27FC236}">
                <a16:creationId xmlns:a16="http://schemas.microsoft.com/office/drawing/2014/main" id="{DD49424E-F363-2244-86A2-172CAA264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1468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3EC41B-F339-894A-906F-BF9522A9E626}"/>
              </a:ext>
            </a:extLst>
          </p:cNvPr>
          <p:cNvSpPr/>
          <p:nvPr/>
        </p:nvSpPr>
        <p:spPr>
          <a:xfrm>
            <a:off x="502603" y="1216967"/>
            <a:ext cx="1431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en-US" sz="2000" dirty="0" err="1"/>
              <a:t>Q</a:t>
            </a:r>
            <a:r>
              <a:rPr lang="en-US" altLang="en-US" sz="2000" baseline="-25000" dirty="0" err="1"/>
              <a:t>b</a:t>
            </a:r>
            <a:r>
              <a:rPr lang="en-US" altLang="en-US" sz="2000" dirty="0"/>
              <a:t> ~ 0.5 </a:t>
            </a:r>
            <a:r>
              <a:rPr lang="en-US" altLang="en-US" sz="2000" dirty="0" err="1"/>
              <a:t>Q</a:t>
            </a:r>
            <a:r>
              <a:rPr lang="en-US" altLang="en-US" sz="2000" baseline="-25000" dirty="0" err="1"/>
              <a:t>l</a:t>
            </a:r>
            <a:endParaRPr lang="en-US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0D4CAE-9893-8D4B-8248-694D81048934}"/>
                  </a:ext>
                </a:extLst>
              </p:cNvPr>
              <p:cNvSpPr txBox="1"/>
              <p:nvPr/>
            </p:nvSpPr>
            <p:spPr>
              <a:xfrm>
                <a:off x="478219" y="1780659"/>
                <a:ext cx="1364411" cy="584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0D4CAE-9893-8D4B-8248-694D81048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19" y="1780659"/>
                <a:ext cx="1364411" cy="584391"/>
              </a:xfrm>
              <a:prstGeom prst="rect">
                <a:avLst/>
              </a:prstGeom>
              <a:blipFill>
                <a:blip r:embed="rId6"/>
                <a:stretch>
                  <a:fillRect l="-4630" t="-2128" r="-3704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831DBF-F4B3-204D-A4D0-4FEE9DD1CE23}"/>
                  </a:ext>
                </a:extLst>
              </p:cNvPr>
              <p:cNvSpPr txBox="1"/>
              <p:nvPr/>
            </p:nvSpPr>
            <p:spPr>
              <a:xfrm>
                <a:off x="2435912" y="1747646"/>
                <a:ext cx="1454564" cy="584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831DBF-F4B3-204D-A4D0-4FEE9DD1C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912" y="1747646"/>
                <a:ext cx="1454564" cy="584391"/>
              </a:xfrm>
              <a:prstGeom prst="rect">
                <a:avLst/>
              </a:prstGeom>
              <a:blipFill>
                <a:blip r:embed="rId7"/>
                <a:stretch>
                  <a:fillRect l="-5217" t="-2128" r="-2609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7F2920-4007-8044-99C9-4758D1D90ED8}"/>
                  </a:ext>
                </a:extLst>
              </p:cNvPr>
              <p:cNvSpPr txBox="1"/>
              <p:nvPr/>
            </p:nvSpPr>
            <p:spPr>
              <a:xfrm>
                <a:off x="473761" y="2674256"/>
                <a:ext cx="1708673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7F2920-4007-8044-99C9-4758D1D90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61" y="2674256"/>
                <a:ext cx="1708673" cy="640816"/>
              </a:xfrm>
              <a:prstGeom prst="rect">
                <a:avLst/>
              </a:prstGeom>
              <a:blipFill>
                <a:blip r:embed="rId8"/>
                <a:stretch>
                  <a:fillRect l="-3704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9B8298-9979-9A48-9024-A46483CFC4A6}"/>
                  </a:ext>
                </a:extLst>
              </p:cNvPr>
              <p:cNvSpPr txBox="1"/>
              <p:nvPr/>
            </p:nvSpPr>
            <p:spPr>
              <a:xfrm>
                <a:off x="502603" y="3581272"/>
                <a:ext cx="2395079" cy="591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9B8298-9979-9A48-9024-A46483CFC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03" y="3581272"/>
                <a:ext cx="2395079" cy="591572"/>
              </a:xfrm>
              <a:prstGeom prst="rect">
                <a:avLst/>
              </a:prstGeom>
              <a:blipFill>
                <a:blip r:embed="rId9"/>
                <a:stretch>
                  <a:fillRect l="-2632" r="-105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65A567-1CCB-6C48-9E9A-AA2F282EA641}"/>
                  </a:ext>
                </a:extLst>
              </p:cNvPr>
              <p:cNvSpPr txBox="1"/>
              <p:nvPr/>
            </p:nvSpPr>
            <p:spPr>
              <a:xfrm>
                <a:off x="508699" y="4509953"/>
                <a:ext cx="2855846" cy="702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𝑎𝑝𝑎𝑟𝑒𝑛𝑡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65A567-1CCB-6C48-9E9A-AA2F282EA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99" y="4509953"/>
                <a:ext cx="2855846" cy="702115"/>
              </a:xfrm>
              <a:prstGeom prst="rect">
                <a:avLst/>
              </a:prstGeom>
              <a:blipFill>
                <a:blip r:embed="rId10"/>
                <a:stretch>
                  <a:fillRect l="-1327" t="-1786" r="-1770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C66FB2-46D6-2643-9ED6-4F484A112849}"/>
                  </a:ext>
                </a:extLst>
              </p:cNvPr>
              <p:cNvSpPr txBox="1"/>
              <p:nvPr/>
            </p:nvSpPr>
            <p:spPr>
              <a:xfrm>
                <a:off x="2841241" y="2735363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d+</a:t>
                </a:r>
                <a:r>
                  <a:rPr lang="en-US" dirty="0" err="1">
                    <a:latin typeface="Symbol" pitchFamily="2" charset="2"/>
                  </a:rPr>
                  <a:t>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C66FB2-46D6-2643-9ED6-4F484A112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241" y="2735363"/>
                <a:ext cx="1258678" cy="461665"/>
              </a:xfrm>
              <a:prstGeom prst="rect">
                <a:avLst/>
              </a:prstGeom>
              <a:blipFill>
                <a:blip r:embed="rId11"/>
                <a:stretch>
                  <a:fillRect l="-6931" t="-13514" r="-594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C10F1BC-300A-204F-A997-747C8B0F35CC}"/>
              </a:ext>
            </a:extLst>
          </p:cNvPr>
          <p:cNvSpPr txBox="1"/>
          <p:nvPr/>
        </p:nvSpPr>
        <p:spPr>
          <a:xfrm>
            <a:off x="4255056" y="5834822"/>
            <a:ext cx="1698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D=D</a:t>
            </a:r>
            <a:r>
              <a:rPr lang="en-US" sz="1600" baseline="-25000" dirty="0">
                <a:solidFill>
                  <a:srgbClr val="0070C0"/>
                </a:solidFill>
              </a:rPr>
              <a:t>0</a:t>
            </a:r>
            <a:r>
              <a:rPr lang="en-US" sz="1600" dirty="0">
                <a:solidFill>
                  <a:srgbClr val="0070C0"/>
                </a:solidFill>
              </a:rPr>
              <a:t>exp(-Q/RT)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F88B11-2F91-A340-8962-C2995DC745AF}"/>
              </a:ext>
            </a:extLst>
          </p:cNvPr>
          <p:cNvSpPr txBox="1"/>
          <p:nvPr/>
        </p:nvSpPr>
        <p:spPr>
          <a:xfrm>
            <a:off x="4210172" y="6183868"/>
            <a:ext cx="1775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logD</a:t>
            </a:r>
            <a:r>
              <a:rPr lang="en-US" sz="1600" dirty="0">
                <a:solidFill>
                  <a:srgbClr val="0070C0"/>
                </a:solidFill>
              </a:rPr>
              <a:t>=logD</a:t>
            </a:r>
            <a:r>
              <a:rPr lang="en-US" sz="1600" baseline="-25000" dirty="0">
                <a:solidFill>
                  <a:srgbClr val="0070C0"/>
                </a:solidFill>
              </a:rPr>
              <a:t>0</a:t>
            </a:r>
            <a:r>
              <a:rPr lang="en-US" sz="1600" dirty="0">
                <a:solidFill>
                  <a:srgbClr val="0070C0"/>
                </a:solidFill>
              </a:rPr>
              <a:t>-Q/RT</a:t>
            </a:r>
          </a:p>
        </p:txBody>
      </p:sp>
    </p:spTree>
    <p:extLst>
      <p:ext uri="{BB962C8B-B14F-4D97-AF65-F5344CB8AC3E}">
        <p14:creationId xmlns:p14="http://schemas.microsoft.com/office/powerpoint/2010/main" val="14497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" grpId="0"/>
      <p:bldP spid="3" grpId="0"/>
      <p:bldP spid="12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560E477C-BC5F-DAF5-6088-7C857A697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Diffusion along Dislocations</a:t>
            </a:r>
          </a:p>
        </p:txBody>
      </p:sp>
      <p:sp>
        <p:nvSpPr>
          <p:cNvPr id="17411" name="Footer Placeholder 4">
            <a:extLst>
              <a:ext uri="{FF2B5EF4-FFF2-40B4-BE49-F238E27FC236}">
                <a16:creationId xmlns:a16="http://schemas.microsoft.com/office/drawing/2014/main" id="{252C4F7D-594B-4232-DA41-4889BCA0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6F9144-AADD-484D-A827-4A98D25F638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graphicFrame>
        <p:nvGraphicFramePr>
          <p:cNvPr id="17412" name="Object 2">
            <a:extLst>
              <a:ext uri="{FF2B5EF4-FFF2-40B4-BE49-F238E27FC236}">
                <a16:creationId xmlns:a16="http://schemas.microsoft.com/office/drawing/2014/main" id="{912D760B-2C71-B26F-9E6B-47CA40E3B8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1674813"/>
          <a:ext cx="15255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5200" imgH="228600" progId="Equation.3">
                  <p:embed/>
                </p:oleObj>
              </mc:Choice>
              <mc:Fallback>
                <p:oleObj name="Equation" r:id="rId3" imgW="965200" imgH="228600" progId="Equation.3">
                  <p:embed/>
                  <p:pic>
                    <p:nvPicPr>
                      <p:cNvPr id="17412" name="Object 2">
                        <a:extLst>
                          <a:ext uri="{FF2B5EF4-FFF2-40B4-BE49-F238E27FC236}">
                            <a16:creationId xmlns:a16="http://schemas.microsoft.com/office/drawing/2014/main" id="{912D760B-2C71-B26F-9E6B-47CA40E3B8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4813"/>
                        <a:ext cx="152558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1">
            <a:extLst>
              <a:ext uri="{FF2B5EF4-FFF2-40B4-BE49-F238E27FC236}">
                <a16:creationId xmlns:a16="http://schemas.microsoft.com/office/drawing/2014/main" id="{582CDCD4-FC5A-60A9-352D-BD65A4094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4838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c 11">
            <a:extLst>
              <a:ext uri="{FF2B5EF4-FFF2-40B4-BE49-F238E27FC236}">
                <a16:creationId xmlns:a16="http://schemas.microsoft.com/office/drawing/2014/main" id="{D3DB662F-B66F-8D49-9496-18CC9A720CB9}"/>
              </a:ext>
            </a:extLst>
          </p:cNvPr>
          <p:cNvSpPr/>
          <p:nvPr/>
        </p:nvSpPr>
        <p:spPr bwMode="auto">
          <a:xfrm flipV="1">
            <a:off x="2662818" y="1931386"/>
            <a:ext cx="772389" cy="612649"/>
          </a:xfrm>
          <a:prstGeom prst="arc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E5F155BF-54FC-5144-9DF2-710638F94B60}"/>
              </a:ext>
            </a:extLst>
          </p:cNvPr>
          <p:cNvSpPr/>
          <p:nvPr/>
        </p:nvSpPr>
        <p:spPr bwMode="auto">
          <a:xfrm flipV="1">
            <a:off x="1461579" y="3073210"/>
            <a:ext cx="1060023" cy="711579"/>
          </a:xfrm>
          <a:prstGeom prst="arc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7" name="Title 1">
            <a:extLst>
              <a:ext uri="{FF2B5EF4-FFF2-40B4-BE49-F238E27FC236}">
                <a16:creationId xmlns:a16="http://schemas.microsoft.com/office/drawing/2014/main" id="{15593A35-1B86-454F-B793-D33200475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Diffusion in Multiphase Binary System</a:t>
            </a:r>
          </a:p>
        </p:txBody>
      </p:sp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CFA9F30F-2D98-644A-84D4-FDA86146F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B6CBAB-71C2-D142-99F3-75ED38DC586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19460" name="Picture 6">
            <a:extLst>
              <a:ext uri="{FF2B5EF4-FFF2-40B4-BE49-F238E27FC236}">
                <a16:creationId xmlns:a16="http://schemas.microsoft.com/office/drawing/2014/main" id="{392968B4-3496-A54A-B0FE-8B1218FA6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39838"/>
            <a:ext cx="4772025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1" name="Straight Connector 8">
            <a:extLst>
              <a:ext uri="{FF2B5EF4-FFF2-40B4-BE49-F238E27FC236}">
                <a16:creationId xmlns:a16="http://schemas.microsoft.com/office/drawing/2014/main" id="{BE30F53B-D464-E14E-B3D2-827FF12E61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76800" y="4191000"/>
            <a:ext cx="3733800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TextBox 9">
            <a:extLst>
              <a:ext uri="{FF2B5EF4-FFF2-40B4-BE49-F238E27FC236}">
                <a16:creationId xmlns:a16="http://schemas.microsoft.com/office/drawing/2014/main" id="{893CAE24-27AF-FB49-8A7C-EA2CA469C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1148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463" name="TextBox 10">
            <a:extLst>
              <a:ext uri="{FF2B5EF4-FFF2-40B4-BE49-F238E27FC236}">
                <a16:creationId xmlns:a16="http://schemas.microsoft.com/office/drawing/2014/main" id="{D166ADF0-F08A-B347-B3DF-96E56CF62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1148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464" name="TextBox 11">
            <a:extLst>
              <a:ext uri="{FF2B5EF4-FFF2-40B4-BE49-F238E27FC236}">
                <a16:creationId xmlns:a16="http://schemas.microsoft.com/office/drawing/2014/main" id="{8829758E-0E46-EB4B-AD23-284B29D74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114800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9465" name="TextBox 12">
            <a:extLst>
              <a:ext uri="{FF2B5EF4-FFF2-40B4-BE49-F238E27FC236}">
                <a16:creationId xmlns:a16="http://schemas.microsoft.com/office/drawing/2014/main" id="{34FBAB83-CAAE-2540-961E-4424AA467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1148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9466" name="TextBox 13">
            <a:extLst>
              <a:ext uri="{FF2B5EF4-FFF2-40B4-BE49-F238E27FC236}">
                <a16:creationId xmlns:a16="http://schemas.microsoft.com/office/drawing/2014/main" id="{CE8921FC-F35C-994E-A433-700193B97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148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9467" name="TextBox 14">
            <a:extLst>
              <a:ext uri="{FF2B5EF4-FFF2-40B4-BE49-F238E27FC236}">
                <a16:creationId xmlns:a16="http://schemas.microsoft.com/office/drawing/2014/main" id="{85A738F0-690A-7C4C-A8E1-C9A61FE6E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14800"/>
            <a:ext cx="236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9468" name="TextBox 15">
            <a:extLst>
              <a:ext uri="{FF2B5EF4-FFF2-40B4-BE49-F238E27FC236}">
                <a16:creationId xmlns:a16="http://schemas.microsoft.com/office/drawing/2014/main" id="{9728ABBE-BB76-5349-88FE-02838B208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1148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9469" name="TextBox 16">
            <a:extLst>
              <a:ext uri="{FF2B5EF4-FFF2-40B4-BE49-F238E27FC236}">
                <a16:creationId xmlns:a16="http://schemas.microsoft.com/office/drawing/2014/main" id="{B860CC45-E130-4043-839E-E3D40979E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1148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A1D39C-133E-5E42-9CF6-2A07A0192385}"/>
              </a:ext>
            </a:extLst>
          </p:cNvPr>
          <p:cNvGrpSpPr/>
          <p:nvPr/>
        </p:nvGrpSpPr>
        <p:grpSpPr>
          <a:xfrm>
            <a:off x="457200" y="1371600"/>
            <a:ext cx="3429000" cy="304800"/>
            <a:chOff x="457200" y="1371600"/>
            <a:chExt cx="2514600" cy="3048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19A035A-5E54-BF4B-92BC-B49653223319}"/>
                </a:ext>
              </a:extLst>
            </p:cNvPr>
            <p:cNvSpPr/>
            <p:nvPr/>
          </p:nvSpPr>
          <p:spPr bwMode="auto">
            <a:xfrm>
              <a:off x="457200" y="1371600"/>
              <a:ext cx="2362200" cy="304800"/>
            </a:xfrm>
            <a:prstGeom prst="rect">
              <a:avLst/>
            </a:prstGeom>
            <a:solidFill>
              <a:srgbClr val="EEAA63">
                <a:alpha val="36863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C118CB6-FBBF-914B-8727-7DCECCB8BCB3}"/>
                </a:ext>
              </a:extLst>
            </p:cNvPr>
            <p:cNvSpPr/>
            <p:nvPr/>
          </p:nvSpPr>
          <p:spPr bwMode="auto">
            <a:xfrm>
              <a:off x="2819400" y="1371600"/>
              <a:ext cx="152400" cy="304800"/>
            </a:xfrm>
            <a:prstGeom prst="rect">
              <a:avLst/>
            </a:prstGeom>
            <a:solidFill>
              <a:schemeClr val="bg1">
                <a:lumMod val="65000"/>
                <a:alpha val="36863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ACF10F-34DE-814F-9C04-2935F9AC9D1B}"/>
              </a:ext>
            </a:extLst>
          </p:cNvPr>
          <p:cNvCxnSpPr/>
          <p:nvPr/>
        </p:nvCxnSpPr>
        <p:spPr bwMode="auto">
          <a:xfrm>
            <a:off x="3678382" y="1752600"/>
            <a:ext cx="0" cy="3276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9FB11-9FD8-FA4C-AFAE-DE1A870D8F68}"/>
              </a:ext>
            </a:extLst>
          </p:cNvPr>
          <p:cNvCxnSpPr/>
          <p:nvPr/>
        </p:nvCxnSpPr>
        <p:spPr bwMode="auto">
          <a:xfrm flipH="1">
            <a:off x="304800" y="5029200"/>
            <a:ext cx="33735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76FD78C-AED5-EF4C-9A41-62CB0AC8ED99}"/>
              </a:ext>
            </a:extLst>
          </p:cNvPr>
          <p:cNvSpPr txBox="1"/>
          <p:nvPr/>
        </p:nvSpPr>
        <p:spPr>
          <a:xfrm rot="5400000">
            <a:off x="3579865" y="2758635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 (Zn)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AF52EEEC-E380-DB45-B5FC-3851B23D414B}"/>
              </a:ext>
            </a:extLst>
          </p:cNvPr>
          <p:cNvSpPr/>
          <p:nvPr/>
        </p:nvSpPr>
        <p:spPr bwMode="auto">
          <a:xfrm flipH="1">
            <a:off x="3439392" y="1962912"/>
            <a:ext cx="477980" cy="228600"/>
          </a:xfrm>
          <a:prstGeom prst="arc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5A17A9-084E-C74C-9060-9B8C70B70DD7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>
            <a:off x="3439392" y="2077212"/>
            <a:ext cx="0" cy="208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168AD73-9F3E-9F42-8EDE-157D58EDD73B}"/>
              </a:ext>
            </a:extLst>
          </p:cNvPr>
          <p:cNvSpPr txBox="1"/>
          <p:nvPr/>
        </p:nvSpPr>
        <p:spPr>
          <a:xfrm>
            <a:off x="3182474" y="185373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8CE663-DC88-1843-8B98-19F69F486D32}"/>
              </a:ext>
            </a:extLst>
          </p:cNvPr>
          <p:cNvSpPr txBox="1"/>
          <p:nvPr/>
        </p:nvSpPr>
        <p:spPr>
          <a:xfrm>
            <a:off x="3393648" y="2161511"/>
            <a:ext cx="259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DF3281-585E-DE4E-824C-2826E50E71F4}"/>
              </a:ext>
            </a:extLst>
          </p:cNvPr>
          <p:cNvCxnSpPr/>
          <p:nvPr/>
        </p:nvCxnSpPr>
        <p:spPr bwMode="auto">
          <a:xfrm>
            <a:off x="3049012" y="2544035"/>
            <a:ext cx="0" cy="2753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340DD485-6780-1645-9C2B-873635C23288}"/>
              </a:ext>
            </a:extLst>
          </p:cNvPr>
          <p:cNvSpPr/>
          <p:nvPr/>
        </p:nvSpPr>
        <p:spPr bwMode="auto">
          <a:xfrm flipV="1">
            <a:off x="1981213" y="2400068"/>
            <a:ext cx="1060023" cy="800309"/>
          </a:xfrm>
          <a:prstGeom prst="arc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E9E9B7-F544-FA47-936C-46CACB96075A}"/>
              </a:ext>
            </a:extLst>
          </p:cNvPr>
          <p:cNvSpPr txBox="1"/>
          <p:nvPr/>
        </p:nvSpPr>
        <p:spPr>
          <a:xfrm>
            <a:off x="2819196" y="2359256"/>
            <a:ext cx="259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154990-E769-E440-AAA5-A3C3018E5AF3}"/>
              </a:ext>
            </a:extLst>
          </p:cNvPr>
          <p:cNvSpPr txBox="1"/>
          <p:nvPr/>
        </p:nvSpPr>
        <p:spPr>
          <a:xfrm>
            <a:off x="2997317" y="2657395"/>
            <a:ext cx="259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419C08-8FE8-BB4D-AEBD-F81723B5079C}"/>
              </a:ext>
            </a:extLst>
          </p:cNvPr>
          <p:cNvCxnSpPr/>
          <p:nvPr/>
        </p:nvCxnSpPr>
        <p:spPr bwMode="auto">
          <a:xfrm>
            <a:off x="2514600" y="3200377"/>
            <a:ext cx="0" cy="3110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8B82058-CE06-1C46-91E4-4F606B7F61BB}"/>
              </a:ext>
            </a:extLst>
          </p:cNvPr>
          <p:cNvSpPr txBox="1"/>
          <p:nvPr/>
        </p:nvSpPr>
        <p:spPr>
          <a:xfrm>
            <a:off x="2286000" y="3040240"/>
            <a:ext cx="259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BF6567-C717-BE4A-9184-5D3D3720CB91}"/>
              </a:ext>
            </a:extLst>
          </p:cNvPr>
          <p:cNvSpPr txBox="1"/>
          <p:nvPr/>
        </p:nvSpPr>
        <p:spPr>
          <a:xfrm>
            <a:off x="2504658" y="3355886"/>
            <a:ext cx="259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B6C7F6-AA96-C24F-9FBD-6DDF34CD6BA3}"/>
              </a:ext>
            </a:extLst>
          </p:cNvPr>
          <p:cNvCxnSpPr/>
          <p:nvPr/>
        </p:nvCxnSpPr>
        <p:spPr bwMode="auto">
          <a:xfrm>
            <a:off x="1981213" y="3784789"/>
            <a:ext cx="0" cy="2538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Arc 40">
            <a:extLst>
              <a:ext uri="{FF2B5EF4-FFF2-40B4-BE49-F238E27FC236}">
                <a16:creationId xmlns:a16="http://schemas.microsoft.com/office/drawing/2014/main" id="{8479FFCE-A495-E44D-99EF-E8EB0E2E08A9}"/>
              </a:ext>
            </a:extLst>
          </p:cNvPr>
          <p:cNvSpPr/>
          <p:nvPr/>
        </p:nvSpPr>
        <p:spPr bwMode="auto">
          <a:xfrm flipV="1">
            <a:off x="-389626" y="2965172"/>
            <a:ext cx="2365402" cy="2064026"/>
          </a:xfrm>
          <a:prstGeom prst="arc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990507-FC37-FE4B-86E0-8710FA8256B2}"/>
              </a:ext>
            </a:extLst>
          </p:cNvPr>
          <p:cNvSpPr txBox="1"/>
          <p:nvPr/>
        </p:nvSpPr>
        <p:spPr>
          <a:xfrm>
            <a:off x="1743956" y="3559423"/>
            <a:ext cx="259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6F9F27E-C98E-8C45-9C2D-3548A245B787}"/>
              </a:ext>
            </a:extLst>
          </p:cNvPr>
          <p:cNvSpPr txBox="1"/>
          <p:nvPr/>
        </p:nvSpPr>
        <p:spPr>
          <a:xfrm>
            <a:off x="1916708" y="3911694"/>
            <a:ext cx="259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9CCD14-DD27-044A-A2A0-4036620966F4}"/>
              </a:ext>
            </a:extLst>
          </p:cNvPr>
          <p:cNvCxnSpPr>
            <a:cxnSpLocks/>
          </p:cNvCxnSpPr>
          <p:nvPr/>
        </p:nvCxnSpPr>
        <p:spPr bwMode="auto">
          <a:xfrm flipV="1">
            <a:off x="3435207" y="1398917"/>
            <a:ext cx="0" cy="6360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FE1AA6C-03AD-314B-AA8E-37A097DA336B}"/>
              </a:ext>
            </a:extLst>
          </p:cNvPr>
          <p:cNvCxnSpPr>
            <a:cxnSpLocks/>
          </p:cNvCxnSpPr>
          <p:nvPr/>
        </p:nvCxnSpPr>
        <p:spPr bwMode="auto">
          <a:xfrm flipV="1">
            <a:off x="3040254" y="1398917"/>
            <a:ext cx="0" cy="113547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A9246DD-27BE-654C-A7FB-FE647E00253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04658" y="1371600"/>
            <a:ext cx="6566" cy="184354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5CFB65-91BF-184E-9401-7C4A1B354E7E}"/>
              </a:ext>
            </a:extLst>
          </p:cNvPr>
          <p:cNvCxnSpPr>
            <a:stCxn id="42" idx="3"/>
          </p:cNvCxnSpPr>
          <p:nvPr/>
        </p:nvCxnSpPr>
        <p:spPr bwMode="auto">
          <a:xfrm flipH="1" flipV="1">
            <a:off x="1981213" y="1371600"/>
            <a:ext cx="22510" cy="23417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8B727C8-373F-C04F-9307-CB4E38F252F8}"/>
              </a:ext>
            </a:extLst>
          </p:cNvPr>
          <p:cNvSpPr txBox="1"/>
          <p:nvPr/>
        </p:nvSpPr>
        <p:spPr>
          <a:xfrm>
            <a:off x="3347737" y="135252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Zn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84E06-EBF7-1747-A861-7FF7A0FAAEF8}"/>
              </a:ext>
            </a:extLst>
          </p:cNvPr>
          <p:cNvSpPr txBox="1"/>
          <p:nvPr/>
        </p:nvSpPr>
        <p:spPr>
          <a:xfrm>
            <a:off x="3039273" y="1350230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06FA2A-5B6F-BA4A-88C6-94E0E38615B1}"/>
              </a:ext>
            </a:extLst>
          </p:cNvPr>
          <p:cNvSpPr txBox="1"/>
          <p:nvPr/>
        </p:nvSpPr>
        <p:spPr>
          <a:xfrm>
            <a:off x="2445242" y="1088356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CuZn</a:t>
            </a:r>
            <a:r>
              <a:rPr lang="en-US" sz="1200" dirty="0"/>
              <a:t>-Brass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DB211-3002-5F4E-A4F1-9B2B31A0EF89}"/>
              </a:ext>
            </a:extLst>
          </p:cNvPr>
          <p:cNvSpPr txBox="1"/>
          <p:nvPr/>
        </p:nvSpPr>
        <p:spPr>
          <a:xfrm>
            <a:off x="2049527" y="141331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0ECB48-C8FA-AF45-A3F1-4C6EEB96408D}"/>
              </a:ext>
            </a:extLst>
          </p:cNvPr>
          <p:cNvSpPr txBox="1"/>
          <p:nvPr/>
        </p:nvSpPr>
        <p:spPr>
          <a:xfrm>
            <a:off x="676798" y="127747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415B9F-656A-4B4C-8289-A7AE5D6EE6B8}"/>
              </a:ext>
            </a:extLst>
          </p:cNvPr>
          <p:cNvSpPr txBox="1"/>
          <p:nvPr/>
        </p:nvSpPr>
        <p:spPr>
          <a:xfrm>
            <a:off x="466518" y="5002214"/>
            <a:ext cx="2977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Composition profile </a:t>
            </a:r>
            <a:r>
              <a:rPr lang="en-US" sz="1400" dirty="0">
                <a:solidFill>
                  <a:srgbClr val="FF0000"/>
                </a:solidFill>
              </a:rPr>
              <a:t>during diffusion</a:t>
            </a:r>
          </a:p>
        </p:txBody>
      </p:sp>
    </p:spTree>
    <p:extLst>
      <p:ext uri="{BB962C8B-B14F-4D97-AF65-F5344CB8AC3E}">
        <p14:creationId xmlns:p14="http://schemas.microsoft.com/office/powerpoint/2010/main" val="277945917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4328</TotalTime>
  <Words>594</Words>
  <Application>Microsoft Macintosh PowerPoint</Application>
  <PresentationFormat>On-screen Show (4:3)</PresentationFormat>
  <Paragraphs>169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Symbol</vt:lpstr>
      <vt:lpstr>Blank Presentation</vt:lpstr>
      <vt:lpstr>Equation</vt:lpstr>
      <vt:lpstr>MSE 3109: Kinetic Process in Engineering Materials</vt:lpstr>
      <vt:lpstr>Substitutional diffusion</vt:lpstr>
      <vt:lpstr>Vacancy diffusion</vt:lpstr>
      <vt:lpstr>Diffusion in Substitutional Alloys</vt:lpstr>
      <vt:lpstr>Kirkendall Effect</vt:lpstr>
      <vt:lpstr>Factors affecting Diffusion direction</vt:lpstr>
      <vt:lpstr>Diffusion along Grain Boundaries</vt:lpstr>
      <vt:lpstr>Diffusion along Dislocations</vt:lpstr>
      <vt:lpstr>Diffusion in Multiphase Binary System</vt:lpstr>
      <vt:lpstr>Interface speed</vt:lpstr>
      <vt:lpstr>Home Work</vt:lpstr>
    </vt:vector>
  </TitlesOfParts>
  <Company>zhu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 445: Ceramic Processing</dc:title>
  <dc:creator>zhu</dc:creator>
  <cp:lastModifiedBy>Prof. ZHU Yuntian</cp:lastModifiedBy>
  <cp:revision>140</cp:revision>
  <cp:lastPrinted>2014-02-04T14:16:43Z</cp:lastPrinted>
  <dcterms:created xsi:type="dcterms:W3CDTF">2011-02-02T01:41:26Z</dcterms:created>
  <dcterms:modified xsi:type="dcterms:W3CDTF">2023-01-18T02:04:20Z</dcterms:modified>
</cp:coreProperties>
</file>